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83" r:id="rId3"/>
    <p:sldId id="257" r:id="rId4"/>
    <p:sldId id="288" r:id="rId5"/>
    <p:sldId id="258" r:id="rId6"/>
    <p:sldId id="275" r:id="rId7"/>
    <p:sldId id="279" r:id="rId8"/>
    <p:sldId id="294" r:id="rId9"/>
    <p:sldId id="262" r:id="rId10"/>
    <p:sldId id="292" r:id="rId11"/>
    <p:sldId id="289" r:id="rId12"/>
    <p:sldId id="284" r:id="rId13"/>
    <p:sldId id="285" r:id="rId14"/>
    <p:sldId id="286" r:id="rId15"/>
    <p:sldId id="287"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4"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7FFF"/>
    <a:srgbClr val="F7E289"/>
    <a:srgbClr val="FF9E1D"/>
    <a:srgbClr val="D68B1C"/>
    <a:srgbClr val="D09622"/>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91" autoAdjust="0"/>
    <p:restoredTop sz="94660"/>
  </p:normalViewPr>
  <p:slideViewPr>
    <p:cSldViewPr>
      <p:cViewPr varScale="1">
        <p:scale>
          <a:sx n="67" d="100"/>
          <a:sy n="67" d="100"/>
        </p:scale>
        <p:origin x="1452" y="66"/>
      </p:cViewPr>
      <p:guideLst>
        <p:guide orient="horz" pos="2064"/>
        <p:guide pos="2880"/>
      </p:guideLst>
    </p:cSldViewPr>
  </p:slideViewPr>
  <p:notesTextViewPr>
    <p:cViewPr>
      <p:scale>
        <a:sx n="1" d="1"/>
        <a:sy n="1" d="1"/>
      </p:scale>
      <p:origin x="0" y="0"/>
    </p:cViewPr>
  </p:notesTextViewPr>
  <p:sorterViewPr>
    <p:cViewPr varScale="1">
      <p:scale>
        <a:sx n="100" d="100"/>
        <a:sy n="100" d="100"/>
      </p:scale>
      <p:origin x="0" y="0"/>
    </p:cViewPr>
  </p:sorter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072671-0A84-4CD8-9090-B74AF7997342}" type="doc">
      <dgm:prSet loTypeId="urn:microsoft.com/office/officeart/2005/8/layout/hList6" loCatId="list" qsTypeId="urn:microsoft.com/office/officeart/2005/8/quickstyle/simple5" qsCatId="simple" csTypeId="urn:microsoft.com/office/officeart/2005/8/colors/accent1_2" csCatId="accent1" phldr="1"/>
      <dgm:spPr/>
      <dgm:t>
        <a:bodyPr/>
        <a:lstStyle/>
        <a:p>
          <a:endParaRPr lang="en-GB"/>
        </a:p>
      </dgm:t>
    </dgm:pt>
    <dgm:pt modelId="{72F3ABAF-F260-496B-B721-954293F59DE5}">
      <dgm:prSet phldrT="[Text]">
        <dgm:style>
          <a:lnRef idx="1">
            <a:schemeClr val="accent2"/>
          </a:lnRef>
          <a:fillRef idx="3">
            <a:schemeClr val="accent2"/>
          </a:fillRef>
          <a:effectRef idx="2">
            <a:schemeClr val="accent2"/>
          </a:effectRef>
          <a:fontRef idx="minor">
            <a:schemeClr val="lt1"/>
          </a:fontRef>
        </dgm:style>
      </dgm:prSet>
      <dgm:spPr/>
      <dgm:t>
        <a:bodyPr/>
        <a:lstStyle/>
        <a:p>
          <a:r>
            <a:rPr lang="en-GB" b="1" dirty="0" smtClean="0"/>
            <a:t>Proposal</a:t>
          </a:r>
        </a:p>
        <a:p>
          <a:r>
            <a:rPr lang="en-GB" dirty="0" smtClean="0"/>
            <a:t>Based on our audit/ assessment we will deliver a detailed work proposal clearly specifying the expected </a:t>
          </a:r>
          <a:r>
            <a:rPr lang="en-GB" dirty="0" smtClean="0"/>
            <a:t>deliverables in terms of revenue/subscribers increase</a:t>
          </a:r>
          <a:endParaRPr lang="en-GB" dirty="0"/>
        </a:p>
      </dgm:t>
    </dgm:pt>
    <dgm:pt modelId="{7B392804-6DA8-4FB9-9AC9-03EB05BB6C1B}" type="parTrans" cxnId="{8B442FB1-68EC-48C2-8F68-A2E72BD365D6}">
      <dgm:prSet/>
      <dgm:spPr/>
      <dgm:t>
        <a:bodyPr/>
        <a:lstStyle/>
        <a:p>
          <a:endParaRPr lang="en-GB"/>
        </a:p>
      </dgm:t>
    </dgm:pt>
    <dgm:pt modelId="{2D4E8158-E54A-40A5-9FE7-0C779F0B03EB}" type="sibTrans" cxnId="{8B442FB1-68EC-48C2-8F68-A2E72BD365D6}">
      <dgm:prSet/>
      <dgm:spPr/>
      <dgm:t>
        <a:bodyPr/>
        <a:lstStyle/>
        <a:p>
          <a:endParaRPr lang="en-GB"/>
        </a:p>
      </dgm:t>
    </dgm:pt>
    <dgm:pt modelId="{3F945D5D-20E9-434D-9AAB-6199D26414F8}">
      <dgm:prSet phldrT="[Text]">
        <dgm:style>
          <a:lnRef idx="1">
            <a:schemeClr val="accent3"/>
          </a:lnRef>
          <a:fillRef idx="3">
            <a:schemeClr val="accent3"/>
          </a:fillRef>
          <a:effectRef idx="2">
            <a:schemeClr val="accent3"/>
          </a:effectRef>
          <a:fontRef idx="minor">
            <a:schemeClr val="lt1"/>
          </a:fontRef>
        </dgm:style>
      </dgm:prSet>
      <dgm:spPr/>
      <dgm:t>
        <a:bodyPr/>
        <a:lstStyle/>
        <a:p>
          <a:r>
            <a:rPr lang="en-GB" b="1" dirty="0" smtClean="0"/>
            <a:t>Implementation</a:t>
          </a:r>
        </a:p>
        <a:p>
          <a:r>
            <a:rPr lang="en-GB" dirty="0" smtClean="0"/>
            <a:t>We work towards tangible results as defined in the proposal and we relate our fee to their achievement</a:t>
          </a:r>
          <a:endParaRPr lang="en-GB" dirty="0"/>
        </a:p>
      </dgm:t>
    </dgm:pt>
    <dgm:pt modelId="{5106818D-F9F3-496E-B87E-647C183E281D}" type="sibTrans" cxnId="{DCB94E1B-FF7C-4827-9D9D-754BF80762A3}">
      <dgm:prSet/>
      <dgm:spPr/>
      <dgm:t>
        <a:bodyPr/>
        <a:lstStyle/>
        <a:p>
          <a:endParaRPr lang="en-GB"/>
        </a:p>
      </dgm:t>
    </dgm:pt>
    <dgm:pt modelId="{E12F651C-3528-4899-8AD6-96728C1C7A19}" type="parTrans" cxnId="{DCB94E1B-FF7C-4827-9D9D-754BF80762A3}">
      <dgm:prSet/>
      <dgm:spPr/>
      <dgm:t>
        <a:bodyPr/>
        <a:lstStyle/>
        <a:p>
          <a:endParaRPr lang="en-GB"/>
        </a:p>
      </dgm:t>
    </dgm:pt>
    <dgm:pt modelId="{97BF18C3-0BBD-4C7E-B888-620AF58276F8}" type="pres">
      <dgm:prSet presAssocID="{1A072671-0A84-4CD8-9090-B74AF7997342}" presName="Name0" presStyleCnt="0">
        <dgm:presLayoutVars>
          <dgm:dir/>
          <dgm:resizeHandles val="exact"/>
        </dgm:presLayoutVars>
      </dgm:prSet>
      <dgm:spPr/>
      <dgm:t>
        <a:bodyPr/>
        <a:lstStyle/>
        <a:p>
          <a:endParaRPr lang="en-GB"/>
        </a:p>
      </dgm:t>
    </dgm:pt>
    <dgm:pt modelId="{CB7E1CC3-6C84-4087-9EB0-7031682E7DEA}" type="pres">
      <dgm:prSet presAssocID="{72F3ABAF-F260-496B-B721-954293F59DE5}" presName="node" presStyleLbl="node1" presStyleIdx="0" presStyleCnt="2">
        <dgm:presLayoutVars>
          <dgm:bulletEnabled val="1"/>
        </dgm:presLayoutVars>
      </dgm:prSet>
      <dgm:spPr/>
      <dgm:t>
        <a:bodyPr/>
        <a:lstStyle/>
        <a:p>
          <a:endParaRPr lang="en-GB"/>
        </a:p>
      </dgm:t>
    </dgm:pt>
    <dgm:pt modelId="{EA11BCE3-8375-4343-99FA-60C594ACDA26}" type="pres">
      <dgm:prSet presAssocID="{2D4E8158-E54A-40A5-9FE7-0C779F0B03EB}" presName="sibTrans" presStyleCnt="0"/>
      <dgm:spPr/>
    </dgm:pt>
    <dgm:pt modelId="{0B410B53-3CED-4A28-8955-E5971E168EF6}" type="pres">
      <dgm:prSet presAssocID="{3F945D5D-20E9-434D-9AAB-6199D26414F8}" presName="node" presStyleLbl="node1" presStyleIdx="1" presStyleCnt="2">
        <dgm:presLayoutVars>
          <dgm:bulletEnabled val="1"/>
        </dgm:presLayoutVars>
      </dgm:prSet>
      <dgm:spPr/>
      <dgm:t>
        <a:bodyPr/>
        <a:lstStyle/>
        <a:p>
          <a:endParaRPr lang="en-GB"/>
        </a:p>
      </dgm:t>
    </dgm:pt>
  </dgm:ptLst>
  <dgm:cxnLst>
    <dgm:cxn modelId="{8B442FB1-68EC-48C2-8F68-A2E72BD365D6}" srcId="{1A072671-0A84-4CD8-9090-B74AF7997342}" destId="{72F3ABAF-F260-496B-B721-954293F59DE5}" srcOrd="0" destOrd="0" parTransId="{7B392804-6DA8-4FB9-9AC9-03EB05BB6C1B}" sibTransId="{2D4E8158-E54A-40A5-9FE7-0C779F0B03EB}"/>
    <dgm:cxn modelId="{DCB94E1B-FF7C-4827-9D9D-754BF80762A3}" srcId="{1A072671-0A84-4CD8-9090-B74AF7997342}" destId="{3F945D5D-20E9-434D-9AAB-6199D26414F8}" srcOrd="1" destOrd="0" parTransId="{E12F651C-3528-4899-8AD6-96728C1C7A19}" sibTransId="{5106818D-F9F3-496E-B87E-647C183E281D}"/>
    <dgm:cxn modelId="{59753C33-C334-4A2D-85C7-A8BB5AC42B2D}" type="presOf" srcId="{1A072671-0A84-4CD8-9090-B74AF7997342}" destId="{97BF18C3-0BBD-4C7E-B888-620AF58276F8}" srcOrd="0" destOrd="0" presId="urn:microsoft.com/office/officeart/2005/8/layout/hList6"/>
    <dgm:cxn modelId="{AC8481F3-BB27-42F4-83A2-E79E553EBA32}" type="presOf" srcId="{72F3ABAF-F260-496B-B721-954293F59DE5}" destId="{CB7E1CC3-6C84-4087-9EB0-7031682E7DEA}" srcOrd="0" destOrd="0" presId="urn:microsoft.com/office/officeart/2005/8/layout/hList6"/>
    <dgm:cxn modelId="{E42A0908-C91F-4FC6-AB35-ACA4B15D5544}" type="presOf" srcId="{3F945D5D-20E9-434D-9AAB-6199D26414F8}" destId="{0B410B53-3CED-4A28-8955-E5971E168EF6}" srcOrd="0" destOrd="0" presId="urn:microsoft.com/office/officeart/2005/8/layout/hList6"/>
    <dgm:cxn modelId="{1E1FFCA7-62A9-422A-A433-37AA86B17E2C}" type="presParOf" srcId="{97BF18C3-0BBD-4C7E-B888-620AF58276F8}" destId="{CB7E1CC3-6C84-4087-9EB0-7031682E7DEA}" srcOrd="0" destOrd="0" presId="urn:microsoft.com/office/officeart/2005/8/layout/hList6"/>
    <dgm:cxn modelId="{C1E7C031-4229-4621-9CB9-6B0BD36D3A27}" type="presParOf" srcId="{97BF18C3-0BBD-4C7E-B888-620AF58276F8}" destId="{EA11BCE3-8375-4343-99FA-60C594ACDA26}" srcOrd="1" destOrd="0" presId="urn:microsoft.com/office/officeart/2005/8/layout/hList6"/>
    <dgm:cxn modelId="{558435F8-A0B2-44B5-9222-3DBF5742B398}" type="presParOf" srcId="{97BF18C3-0BBD-4C7E-B888-620AF58276F8}" destId="{0B410B53-3CED-4A28-8955-E5971E168EF6}"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D0F136-B418-43D0-A939-091903F4145C}" type="doc">
      <dgm:prSet loTypeId="urn:microsoft.com/office/officeart/2005/8/layout/hList1" loCatId="list" qsTypeId="urn:microsoft.com/office/officeart/2005/8/quickstyle/simple5" qsCatId="simple" csTypeId="urn:microsoft.com/office/officeart/2005/8/colors/colorful2" csCatId="colorful" phldr="1"/>
      <dgm:spPr/>
      <dgm:t>
        <a:bodyPr/>
        <a:lstStyle/>
        <a:p>
          <a:endParaRPr lang="en-GB"/>
        </a:p>
      </dgm:t>
    </dgm:pt>
    <dgm:pt modelId="{8A3F86A5-5706-4D62-92BA-CE8091976BFF}">
      <dgm:prSet phldrT="[Text]"/>
      <dgm:spPr/>
      <dgm:t>
        <a:bodyPr/>
        <a:lstStyle/>
        <a:p>
          <a:r>
            <a:rPr lang="en-GB" dirty="0" smtClean="0"/>
            <a:t>Increase ARPU/AMPU</a:t>
          </a:r>
          <a:endParaRPr lang="en-GB" dirty="0"/>
        </a:p>
      </dgm:t>
    </dgm:pt>
    <dgm:pt modelId="{C054ABC9-0C69-48FA-A59D-AF72675852B4}" type="parTrans" cxnId="{73AD4CFD-BB71-4F77-B102-9C686E535B16}">
      <dgm:prSet/>
      <dgm:spPr/>
      <dgm:t>
        <a:bodyPr/>
        <a:lstStyle/>
        <a:p>
          <a:endParaRPr lang="en-GB"/>
        </a:p>
      </dgm:t>
    </dgm:pt>
    <dgm:pt modelId="{29336749-8536-49E1-8C75-4E7820EFB4CC}" type="sibTrans" cxnId="{73AD4CFD-BB71-4F77-B102-9C686E535B16}">
      <dgm:prSet/>
      <dgm:spPr/>
      <dgm:t>
        <a:bodyPr/>
        <a:lstStyle/>
        <a:p>
          <a:endParaRPr lang="en-GB"/>
        </a:p>
      </dgm:t>
    </dgm:pt>
    <dgm:pt modelId="{B118994F-7290-4EF7-A17C-BADD99459667}">
      <dgm:prSet phldrT="[Text]"/>
      <dgm:spPr/>
      <dgm:t>
        <a:bodyPr/>
        <a:lstStyle/>
        <a:p>
          <a:r>
            <a:rPr lang="en-GB" b="0" dirty="0" smtClean="0"/>
            <a:t>Pricing Optimisation</a:t>
          </a:r>
          <a:endParaRPr lang="en-GB" dirty="0"/>
        </a:p>
      </dgm:t>
    </dgm:pt>
    <dgm:pt modelId="{13DA6935-9987-4EC9-ACFD-C13A3628503F}" type="parTrans" cxnId="{D5E5B40C-BA17-4CED-BB46-0684445A2AED}">
      <dgm:prSet/>
      <dgm:spPr/>
      <dgm:t>
        <a:bodyPr/>
        <a:lstStyle/>
        <a:p>
          <a:endParaRPr lang="en-GB"/>
        </a:p>
      </dgm:t>
    </dgm:pt>
    <dgm:pt modelId="{02BBCD8D-333B-4038-8DAD-937CFEAA61A1}" type="sibTrans" cxnId="{D5E5B40C-BA17-4CED-BB46-0684445A2AED}">
      <dgm:prSet/>
      <dgm:spPr/>
      <dgm:t>
        <a:bodyPr/>
        <a:lstStyle/>
        <a:p>
          <a:endParaRPr lang="en-GB"/>
        </a:p>
      </dgm:t>
    </dgm:pt>
    <dgm:pt modelId="{DAB5B977-9760-4E1E-B905-C0D71606B406}">
      <dgm:prSet phldrT="[Text]"/>
      <dgm:spPr/>
      <dgm:t>
        <a:bodyPr/>
        <a:lstStyle/>
        <a:p>
          <a:r>
            <a:rPr lang="en-GB" dirty="0" smtClean="0"/>
            <a:t>Reduce Churn</a:t>
          </a:r>
          <a:endParaRPr lang="en-GB" dirty="0"/>
        </a:p>
      </dgm:t>
    </dgm:pt>
    <dgm:pt modelId="{5CDD6410-EB82-43A1-A727-4049D0FC944D}" type="parTrans" cxnId="{63C63238-6C96-49FE-9AB0-2A80594AD357}">
      <dgm:prSet/>
      <dgm:spPr/>
      <dgm:t>
        <a:bodyPr/>
        <a:lstStyle/>
        <a:p>
          <a:endParaRPr lang="en-GB"/>
        </a:p>
      </dgm:t>
    </dgm:pt>
    <dgm:pt modelId="{30B979B5-03A0-4961-AAE4-6BFD8D5AE02B}" type="sibTrans" cxnId="{63C63238-6C96-49FE-9AB0-2A80594AD357}">
      <dgm:prSet/>
      <dgm:spPr/>
      <dgm:t>
        <a:bodyPr/>
        <a:lstStyle/>
        <a:p>
          <a:endParaRPr lang="en-GB"/>
        </a:p>
      </dgm:t>
    </dgm:pt>
    <dgm:pt modelId="{4ECB29C2-229C-4D30-93E3-F571B4743A27}">
      <dgm:prSet phldrT="[Text]"/>
      <dgm:spPr/>
      <dgm:t>
        <a:bodyPr/>
        <a:lstStyle/>
        <a:p>
          <a:r>
            <a:rPr lang="en-GB" b="0" dirty="0" smtClean="0"/>
            <a:t>Capture Customer Preference</a:t>
          </a:r>
          <a:endParaRPr lang="en-GB" dirty="0"/>
        </a:p>
      </dgm:t>
    </dgm:pt>
    <dgm:pt modelId="{9C1DB7DB-92BD-49DE-9615-310CD6D6EE12}" type="parTrans" cxnId="{57F9ACD6-A571-4B0E-812F-F9029F4584F4}">
      <dgm:prSet/>
      <dgm:spPr/>
      <dgm:t>
        <a:bodyPr/>
        <a:lstStyle/>
        <a:p>
          <a:endParaRPr lang="en-GB"/>
        </a:p>
      </dgm:t>
    </dgm:pt>
    <dgm:pt modelId="{7C40BABF-2DE3-4AF2-9A47-13C35F395D9A}" type="sibTrans" cxnId="{57F9ACD6-A571-4B0E-812F-F9029F4584F4}">
      <dgm:prSet/>
      <dgm:spPr/>
      <dgm:t>
        <a:bodyPr/>
        <a:lstStyle/>
        <a:p>
          <a:endParaRPr lang="en-GB"/>
        </a:p>
      </dgm:t>
    </dgm:pt>
    <dgm:pt modelId="{4E77A356-ECBE-401B-8ABE-D4F690E7B288}">
      <dgm:prSet phldrT="[Text]"/>
      <dgm:spPr/>
      <dgm:t>
        <a:bodyPr/>
        <a:lstStyle/>
        <a:p>
          <a:r>
            <a:rPr lang="en-GB" dirty="0" smtClean="0"/>
            <a:t>Generate Additional Services Fees</a:t>
          </a:r>
          <a:endParaRPr lang="en-GB" dirty="0"/>
        </a:p>
      </dgm:t>
    </dgm:pt>
    <dgm:pt modelId="{9E676E9E-8720-4E48-9765-ED8218FCC86C}" type="parTrans" cxnId="{8AE24065-FEB5-4BEB-B396-F6807C28DE4C}">
      <dgm:prSet/>
      <dgm:spPr/>
      <dgm:t>
        <a:bodyPr/>
        <a:lstStyle/>
        <a:p>
          <a:endParaRPr lang="en-GB"/>
        </a:p>
      </dgm:t>
    </dgm:pt>
    <dgm:pt modelId="{A2E24045-7379-4F35-8C8A-6501B1678CFF}" type="sibTrans" cxnId="{8AE24065-FEB5-4BEB-B396-F6807C28DE4C}">
      <dgm:prSet/>
      <dgm:spPr/>
      <dgm:t>
        <a:bodyPr/>
        <a:lstStyle/>
        <a:p>
          <a:endParaRPr lang="en-GB"/>
        </a:p>
      </dgm:t>
    </dgm:pt>
    <dgm:pt modelId="{DD662649-8EA1-4D27-95A5-BB6AE16AEBFD}">
      <dgm:prSet phldrT="[Text]"/>
      <dgm:spPr/>
      <dgm:t>
        <a:bodyPr/>
        <a:lstStyle/>
        <a:p>
          <a:r>
            <a:rPr lang="en-GB" b="0" dirty="0" smtClean="0"/>
            <a:t>SIM Overlay</a:t>
          </a:r>
          <a:endParaRPr lang="en-GB" dirty="0"/>
        </a:p>
      </dgm:t>
    </dgm:pt>
    <dgm:pt modelId="{BEB93F08-8A61-43AE-BB80-CA75132AD43B}" type="parTrans" cxnId="{B7ED800A-8FCF-40C4-A4C2-E76CE59FFA25}">
      <dgm:prSet/>
      <dgm:spPr/>
      <dgm:t>
        <a:bodyPr/>
        <a:lstStyle/>
        <a:p>
          <a:endParaRPr lang="en-GB"/>
        </a:p>
      </dgm:t>
    </dgm:pt>
    <dgm:pt modelId="{8076614A-D7C5-4C85-8F03-78F94082F47B}" type="sibTrans" cxnId="{B7ED800A-8FCF-40C4-A4C2-E76CE59FFA25}">
      <dgm:prSet/>
      <dgm:spPr/>
      <dgm:t>
        <a:bodyPr/>
        <a:lstStyle/>
        <a:p>
          <a:endParaRPr lang="en-GB"/>
        </a:p>
      </dgm:t>
    </dgm:pt>
    <dgm:pt modelId="{7ED7CE80-EC2E-4EB3-93B3-B71977FF3DE8}">
      <dgm:prSet phldrT="[Text]"/>
      <dgm:spPr/>
      <dgm:t>
        <a:bodyPr/>
        <a:lstStyle/>
        <a:p>
          <a:r>
            <a:rPr lang="en-GB" b="0" dirty="0" smtClean="0"/>
            <a:t>Optimize Zero Balance</a:t>
          </a:r>
          <a:endParaRPr lang="en-GB" dirty="0"/>
        </a:p>
      </dgm:t>
    </dgm:pt>
    <dgm:pt modelId="{C5B42546-879A-44D7-B670-8E8A67B16E57}" type="parTrans" cxnId="{E8EB4BAC-CBD6-4655-9A9A-29262B3CA5FC}">
      <dgm:prSet/>
      <dgm:spPr/>
      <dgm:t>
        <a:bodyPr/>
        <a:lstStyle/>
        <a:p>
          <a:endParaRPr lang="en-GB"/>
        </a:p>
      </dgm:t>
    </dgm:pt>
    <dgm:pt modelId="{9C1645FC-CB7B-4635-99F9-5BA926C3E7A6}" type="sibTrans" cxnId="{E8EB4BAC-CBD6-4655-9A9A-29262B3CA5FC}">
      <dgm:prSet/>
      <dgm:spPr/>
      <dgm:t>
        <a:bodyPr/>
        <a:lstStyle/>
        <a:p>
          <a:endParaRPr lang="en-GB"/>
        </a:p>
      </dgm:t>
    </dgm:pt>
    <dgm:pt modelId="{A017C448-3082-405D-A195-C01BC19969CD}">
      <dgm:prSet phldrT="[Text]"/>
      <dgm:spPr/>
      <dgm:t>
        <a:bodyPr/>
        <a:lstStyle/>
        <a:p>
          <a:r>
            <a:rPr lang="en-GB" b="0" dirty="0" smtClean="0"/>
            <a:t>Directional International Traffic</a:t>
          </a:r>
          <a:endParaRPr lang="en-GB" dirty="0"/>
        </a:p>
      </dgm:t>
    </dgm:pt>
    <dgm:pt modelId="{3F584978-518B-46F0-9D84-879C3954E281}" type="parTrans" cxnId="{81F48F81-A7CD-4286-94DE-F0F2942DCA99}">
      <dgm:prSet/>
      <dgm:spPr/>
      <dgm:t>
        <a:bodyPr/>
        <a:lstStyle/>
        <a:p>
          <a:endParaRPr lang="en-GB"/>
        </a:p>
      </dgm:t>
    </dgm:pt>
    <dgm:pt modelId="{C93FFAB9-3E3C-4341-B187-940F2A5155BB}" type="sibTrans" cxnId="{81F48F81-A7CD-4286-94DE-F0F2942DCA99}">
      <dgm:prSet/>
      <dgm:spPr/>
      <dgm:t>
        <a:bodyPr/>
        <a:lstStyle/>
        <a:p>
          <a:endParaRPr lang="en-GB"/>
        </a:p>
      </dgm:t>
    </dgm:pt>
    <dgm:pt modelId="{EBB6AC7E-5B4D-4F18-BFD0-DD9825E10937}">
      <dgm:prSet phldrT="[Text]"/>
      <dgm:spPr/>
      <dgm:t>
        <a:bodyPr/>
        <a:lstStyle/>
        <a:p>
          <a:r>
            <a:rPr lang="en-GB" b="0" dirty="0" smtClean="0"/>
            <a:t>On-Device Sales</a:t>
          </a:r>
          <a:endParaRPr lang="en-GB" dirty="0"/>
        </a:p>
      </dgm:t>
    </dgm:pt>
    <dgm:pt modelId="{0FD8A27E-1B23-4C49-92FF-CB69699C6C3E}" type="parTrans" cxnId="{126D2CA6-BEB7-4190-8E6A-C2A0A90533D9}">
      <dgm:prSet/>
      <dgm:spPr/>
      <dgm:t>
        <a:bodyPr/>
        <a:lstStyle/>
        <a:p>
          <a:endParaRPr lang="en-GB"/>
        </a:p>
      </dgm:t>
    </dgm:pt>
    <dgm:pt modelId="{5FFE0485-1D2F-44B8-A80F-F4150F071FD6}" type="sibTrans" cxnId="{126D2CA6-BEB7-4190-8E6A-C2A0A90533D9}">
      <dgm:prSet/>
      <dgm:spPr/>
      <dgm:t>
        <a:bodyPr/>
        <a:lstStyle/>
        <a:p>
          <a:endParaRPr lang="en-GB"/>
        </a:p>
      </dgm:t>
    </dgm:pt>
    <dgm:pt modelId="{34626966-7BEF-493D-A384-712EC23EA103}">
      <dgm:prSet phldrT="[Text]"/>
      <dgm:spPr/>
      <dgm:t>
        <a:bodyPr/>
        <a:lstStyle/>
        <a:p>
          <a:endParaRPr lang="en-GB" dirty="0"/>
        </a:p>
      </dgm:t>
    </dgm:pt>
    <dgm:pt modelId="{1DEC8C42-FDB0-4502-B795-20151951A1F8}" type="parTrans" cxnId="{6C89EE1A-4464-4D0E-95ED-8318CC1BB3BB}">
      <dgm:prSet/>
      <dgm:spPr/>
      <dgm:t>
        <a:bodyPr/>
        <a:lstStyle/>
        <a:p>
          <a:endParaRPr lang="en-GB"/>
        </a:p>
      </dgm:t>
    </dgm:pt>
    <dgm:pt modelId="{64D44217-C22E-425A-8957-E2012B581D1C}" type="sibTrans" cxnId="{6C89EE1A-4464-4D0E-95ED-8318CC1BB3BB}">
      <dgm:prSet/>
      <dgm:spPr/>
      <dgm:t>
        <a:bodyPr/>
        <a:lstStyle/>
        <a:p>
          <a:endParaRPr lang="en-GB"/>
        </a:p>
      </dgm:t>
    </dgm:pt>
    <dgm:pt modelId="{19725936-579E-4AAA-8DBB-94008CE3E409}">
      <dgm:prSet/>
      <dgm:spPr/>
      <dgm:t>
        <a:bodyPr/>
        <a:lstStyle/>
        <a:p>
          <a:r>
            <a:rPr lang="en-GB" b="0" dirty="0" smtClean="0"/>
            <a:t>Optimisation of Roaming Revenue</a:t>
          </a:r>
          <a:endParaRPr lang="en-GB" b="0" dirty="0"/>
        </a:p>
      </dgm:t>
    </dgm:pt>
    <dgm:pt modelId="{80AC8D54-75B4-47DD-8B30-D75829A8FE15}" type="parTrans" cxnId="{457C940C-1BCD-4077-8275-FD4A296AA923}">
      <dgm:prSet/>
      <dgm:spPr/>
      <dgm:t>
        <a:bodyPr/>
        <a:lstStyle/>
        <a:p>
          <a:endParaRPr lang="en-GB"/>
        </a:p>
      </dgm:t>
    </dgm:pt>
    <dgm:pt modelId="{DB15C84E-3BB1-410D-93A7-172DBC8E6DA2}" type="sibTrans" cxnId="{457C940C-1BCD-4077-8275-FD4A296AA923}">
      <dgm:prSet/>
      <dgm:spPr/>
      <dgm:t>
        <a:bodyPr/>
        <a:lstStyle/>
        <a:p>
          <a:endParaRPr lang="en-GB"/>
        </a:p>
      </dgm:t>
    </dgm:pt>
    <dgm:pt modelId="{6AF3CF37-730A-4836-9050-4ED55B651529}">
      <dgm:prSet phldrT="[Text]"/>
      <dgm:spPr/>
      <dgm:t>
        <a:bodyPr/>
        <a:lstStyle/>
        <a:p>
          <a:r>
            <a:rPr lang="en-GB" dirty="0" smtClean="0"/>
            <a:t>Device Management</a:t>
          </a:r>
          <a:endParaRPr lang="en-GB" dirty="0"/>
        </a:p>
      </dgm:t>
    </dgm:pt>
    <dgm:pt modelId="{D3549E10-D33C-4061-9E8F-3FE8378B521B}" type="parTrans" cxnId="{077201E2-6C42-4DC6-859B-C3C35AA31162}">
      <dgm:prSet/>
      <dgm:spPr/>
      <dgm:t>
        <a:bodyPr/>
        <a:lstStyle/>
        <a:p>
          <a:endParaRPr lang="en-GB"/>
        </a:p>
      </dgm:t>
    </dgm:pt>
    <dgm:pt modelId="{DABB352C-C957-42E1-A3A7-947DCFED304C}" type="sibTrans" cxnId="{077201E2-6C42-4DC6-859B-C3C35AA31162}">
      <dgm:prSet/>
      <dgm:spPr/>
      <dgm:t>
        <a:bodyPr/>
        <a:lstStyle/>
        <a:p>
          <a:endParaRPr lang="en-GB"/>
        </a:p>
      </dgm:t>
    </dgm:pt>
    <dgm:pt modelId="{1F9CA459-8B91-4B3D-8D6B-B3B2D124528E}">
      <dgm:prSet phldrT="[Text]"/>
      <dgm:spPr/>
      <dgm:t>
        <a:bodyPr/>
        <a:lstStyle/>
        <a:p>
          <a:r>
            <a:rPr lang="en-GB" dirty="0" smtClean="0"/>
            <a:t>Smart Phone Financing</a:t>
          </a:r>
          <a:endParaRPr lang="en-GB" dirty="0"/>
        </a:p>
      </dgm:t>
    </dgm:pt>
    <dgm:pt modelId="{ED2BA1D4-F4EF-4DDC-A5DB-A2A51B68E8DC}" type="parTrans" cxnId="{C99CE298-092F-4BC8-A378-E87A6D2EFA94}">
      <dgm:prSet/>
      <dgm:spPr/>
      <dgm:t>
        <a:bodyPr/>
        <a:lstStyle/>
        <a:p>
          <a:endParaRPr lang="en-GB"/>
        </a:p>
      </dgm:t>
    </dgm:pt>
    <dgm:pt modelId="{C1D1369E-E41B-4E84-9B42-BE2EBD688AD5}" type="sibTrans" cxnId="{C99CE298-092F-4BC8-A378-E87A6D2EFA94}">
      <dgm:prSet/>
      <dgm:spPr/>
      <dgm:t>
        <a:bodyPr/>
        <a:lstStyle/>
        <a:p>
          <a:endParaRPr lang="en-GB"/>
        </a:p>
      </dgm:t>
    </dgm:pt>
    <dgm:pt modelId="{CB03611F-DDD9-4DF6-AC3C-7EE3CBE87B6D}">
      <dgm:prSet/>
      <dgm:spPr/>
      <dgm:t>
        <a:bodyPr/>
        <a:lstStyle/>
        <a:p>
          <a:r>
            <a:rPr lang="en-US" dirty="0" smtClean="0"/>
            <a:t>Aligning of network strategy to customer value through data extraction and analysis</a:t>
          </a:r>
          <a:endParaRPr lang="en-GB" b="0" dirty="0"/>
        </a:p>
      </dgm:t>
    </dgm:pt>
    <dgm:pt modelId="{116D0ADA-A24C-4053-9533-20EF9CF06C6E}" type="parTrans" cxnId="{0E323B07-135F-4BDD-9AB9-A237F3F38168}">
      <dgm:prSet/>
      <dgm:spPr/>
      <dgm:t>
        <a:bodyPr/>
        <a:lstStyle/>
        <a:p>
          <a:endParaRPr lang="en-GB"/>
        </a:p>
      </dgm:t>
    </dgm:pt>
    <dgm:pt modelId="{9E5C7726-54A2-418C-900B-0494142225CD}" type="sibTrans" cxnId="{0E323B07-135F-4BDD-9AB9-A237F3F38168}">
      <dgm:prSet/>
      <dgm:spPr/>
      <dgm:t>
        <a:bodyPr/>
        <a:lstStyle/>
        <a:p>
          <a:endParaRPr lang="en-GB"/>
        </a:p>
      </dgm:t>
    </dgm:pt>
    <dgm:pt modelId="{72853809-361A-4A1F-9E45-DC96E53ECB09}">
      <dgm:prSet/>
      <dgm:spPr/>
      <dgm:t>
        <a:bodyPr/>
        <a:lstStyle/>
        <a:p>
          <a:r>
            <a:rPr lang="en-US" dirty="0" smtClean="0"/>
            <a:t>Value and usage-based segmentation</a:t>
          </a:r>
          <a:endParaRPr lang="en-GB" dirty="0"/>
        </a:p>
      </dgm:t>
    </dgm:pt>
    <dgm:pt modelId="{123C04D2-3517-4606-AFA7-418D8129B738}" type="parTrans" cxnId="{117EE75C-B1BA-412C-A387-BDDE55BA898F}">
      <dgm:prSet/>
      <dgm:spPr/>
      <dgm:t>
        <a:bodyPr/>
        <a:lstStyle/>
        <a:p>
          <a:endParaRPr lang="en-GB"/>
        </a:p>
      </dgm:t>
    </dgm:pt>
    <dgm:pt modelId="{5F1AFDF6-9466-46F9-9FD0-C772033DF91D}" type="sibTrans" cxnId="{117EE75C-B1BA-412C-A387-BDDE55BA898F}">
      <dgm:prSet/>
      <dgm:spPr/>
      <dgm:t>
        <a:bodyPr/>
        <a:lstStyle/>
        <a:p>
          <a:endParaRPr lang="en-GB"/>
        </a:p>
      </dgm:t>
    </dgm:pt>
    <dgm:pt modelId="{D4AA98E5-7CF5-4313-88B3-92248A64CD6F}">
      <dgm:prSet phldrT="[Text]"/>
      <dgm:spPr/>
      <dgm:t>
        <a:bodyPr/>
        <a:lstStyle/>
        <a:p>
          <a:r>
            <a:rPr lang="en-GB" dirty="0" smtClean="0"/>
            <a:t>Automated SMS campaigns</a:t>
          </a:r>
          <a:endParaRPr lang="en-GB" dirty="0"/>
        </a:p>
      </dgm:t>
    </dgm:pt>
    <dgm:pt modelId="{46AB1478-E583-454C-9DFC-18ED7928353F}" type="parTrans" cxnId="{CA9D9BC1-A329-4F6F-943F-CE82B09FE718}">
      <dgm:prSet/>
      <dgm:spPr/>
      <dgm:t>
        <a:bodyPr/>
        <a:lstStyle/>
        <a:p>
          <a:endParaRPr lang="en-GB"/>
        </a:p>
      </dgm:t>
    </dgm:pt>
    <dgm:pt modelId="{272CA65F-65C3-4785-A3AC-7CB3DD107D21}" type="sibTrans" cxnId="{CA9D9BC1-A329-4F6F-943F-CE82B09FE718}">
      <dgm:prSet/>
      <dgm:spPr/>
      <dgm:t>
        <a:bodyPr/>
        <a:lstStyle/>
        <a:p>
          <a:endParaRPr lang="en-GB"/>
        </a:p>
      </dgm:t>
    </dgm:pt>
    <dgm:pt modelId="{A5E4DDC7-E72D-4B64-811D-9FBDDC5E9284}">
      <dgm:prSet phldrT="[Text]"/>
      <dgm:spPr/>
      <dgm:t>
        <a:bodyPr/>
        <a:lstStyle/>
        <a:p>
          <a:r>
            <a:rPr lang="en-GB" dirty="0" smtClean="0"/>
            <a:t>Micro-Loans / Mobile Money</a:t>
          </a:r>
          <a:endParaRPr lang="en-GB" dirty="0"/>
        </a:p>
      </dgm:t>
    </dgm:pt>
    <dgm:pt modelId="{E53D28AC-AFF0-45BD-B701-0EA4C821C61A}" type="parTrans" cxnId="{9E05C0D5-85C6-4514-A65B-6A7B0F2B9177}">
      <dgm:prSet/>
      <dgm:spPr/>
      <dgm:t>
        <a:bodyPr/>
        <a:lstStyle/>
        <a:p>
          <a:endParaRPr lang="en-GB"/>
        </a:p>
      </dgm:t>
    </dgm:pt>
    <dgm:pt modelId="{9BB98AF3-2111-4D8D-85F7-8E08DCA698F2}" type="sibTrans" cxnId="{9E05C0D5-85C6-4514-A65B-6A7B0F2B9177}">
      <dgm:prSet/>
      <dgm:spPr/>
      <dgm:t>
        <a:bodyPr/>
        <a:lstStyle/>
        <a:p>
          <a:endParaRPr lang="en-GB"/>
        </a:p>
      </dgm:t>
    </dgm:pt>
    <dgm:pt modelId="{B9608C5F-5BB2-4495-872A-5BCA52D6EF3A}">
      <dgm:prSet phldrT="[Text]"/>
      <dgm:spPr/>
      <dgm:t>
        <a:bodyPr/>
        <a:lstStyle/>
        <a:p>
          <a:r>
            <a:rPr lang="en-GB" dirty="0" smtClean="0"/>
            <a:t>Loyalty &amp; Retention strategies </a:t>
          </a:r>
          <a:endParaRPr lang="en-GB" dirty="0"/>
        </a:p>
      </dgm:t>
    </dgm:pt>
    <dgm:pt modelId="{38CB3044-0D99-4656-B41F-E0902D7CD4A2}" type="parTrans" cxnId="{F80F25E8-30CE-4858-9644-A2B751692C70}">
      <dgm:prSet/>
      <dgm:spPr/>
      <dgm:t>
        <a:bodyPr/>
        <a:lstStyle/>
        <a:p>
          <a:endParaRPr lang="en-GB"/>
        </a:p>
      </dgm:t>
    </dgm:pt>
    <dgm:pt modelId="{D1783675-20C5-4EE2-AFD5-193656A6E7F6}" type="sibTrans" cxnId="{F80F25E8-30CE-4858-9644-A2B751692C70}">
      <dgm:prSet/>
      <dgm:spPr/>
      <dgm:t>
        <a:bodyPr/>
        <a:lstStyle/>
        <a:p>
          <a:endParaRPr lang="en-GB"/>
        </a:p>
      </dgm:t>
    </dgm:pt>
    <dgm:pt modelId="{7ACD3B5C-641C-4D17-9B9A-03E92CDDD7E3}" type="pres">
      <dgm:prSet presAssocID="{3ED0F136-B418-43D0-A939-091903F4145C}" presName="Name0" presStyleCnt="0">
        <dgm:presLayoutVars>
          <dgm:dir/>
          <dgm:animLvl val="lvl"/>
          <dgm:resizeHandles val="exact"/>
        </dgm:presLayoutVars>
      </dgm:prSet>
      <dgm:spPr/>
      <dgm:t>
        <a:bodyPr/>
        <a:lstStyle/>
        <a:p>
          <a:endParaRPr lang="en-GB"/>
        </a:p>
      </dgm:t>
    </dgm:pt>
    <dgm:pt modelId="{14E95A5C-9923-4A26-AE58-9070B692CC6B}" type="pres">
      <dgm:prSet presAssocID="{8A3F86A5-5706-4D62-92BA-CE8091976BFF}" presName="composite" presStyleCnt="0"/>
      <dgm:spPr/>
    </dgm:pt>
    <dgm:pt modelId="{3C4989BF-84E2-4ECC-BC05-1F5E837703DD}" type="pres">
      <dgm:prSet presAssocID="{8A3F86A5-5706-4D62-92BA-CE8091976BFF}" presName="parTx" presStyleLbl="alignNode1" presStyleIdx="0" presStyleCnt="3">
        <dgm:presLayoutVars>
          <dgm:chMax val="0"/>
          <dgm:chPref val="0"/>
          <dgm:bulletEnabled val="1"/>
        </dgm:presLayoutVars>
      </dgm:prSet>
      <dgm:spPr/>
      <dgm:t>
        <a:bodyPr/>
        <a:lstStyle/>
        <a:p>
          <a:endParaRPr lang="en-GB"/>
        </a:p>
      </dgm:t>
    </dgm:pt>
    <dgm:pt modelId="{19ABBA5D-1084-4331-A41B-D9FAEE462992}" type="pres">
      <dgm:prSet presAssocID="{8A3F86A5-5706-4D62-92BA-CE8091976BFF}" presName="desTx" presStyleLbl="alignAccFollowNode1" presStyleIdx="0" presStyleCnt="3" custLinFactNeighborX="-103" custLinFactNeighborY="1501">
        <dgm:presLayoutVars>
          <dgm:bulletEnabled val="1"/>
        </dgm:presLayoutVars>
      </dgm:prSet>
      <dgm:spPr/>
      <dgm:t>
        <a:bodyPr/>
        <a:lstStyle/>
        <a:p>
          <a:endParaRPr lang="en-GB"/>
        </a:p>
      </dgm:t>
    </dgm:pt>
    <dgm:pt modelId="{B276C112-39E8-4026-B3F1-3240B1BE7CDA}" type="pres">
      <dgm:prSet presAssocID="{29336749-8536-49E1-8C75-4E7820EFB4CC}" presName="space" presStyleCnt="0"/>
      <dgm:spPr/>
    </dgm:pt>
    <dgm:pt modelId="{01E388A0-F21D-4153-BC38-FC77BF884916}" type="pres">
      <dgm:prSet presAssocID="{DAB5B977-9760-4E1E-B905-C0D71606B406}" presName="composite" presStyleCnt="0"/>
      <dgm:spPr/>
    </dgm:pt>
    <dgm:pt modelId="{BB052FC0-FD7B-408F-81BC-D03BF2B5BFA7}" type="pres">
      <dgm:prSet presAssocID="{DAB5B977-9760-4E1E-B905-C0D71606B406}" presName="parTx" presStyleLbl="alignNode1" presStyleIdx="1" presStyleCnt="3">
        <dgm:presLayoutVars>
          <dgm:chMax val="0"/>
          <dgm:chPref val="0"/>
          <dgm:bulletEnabled val="1"/>
        </dgm:presLayoutVars>
      </dgm:prSet>
      <dgm:spPr/>
      <dgm:t>
        <a:bodyPr/>
        <a:lstStyle/>
        <a:p>
          <a:endParaRPr lang="en-GB"/>
        </a:p>
      </dgm:t>
    </dgm:pt>
    <dgm:pt modelId="{0F7B9A89-4F4C-4CD5-A29C-041BE91B1CF3}" type="pres">
      <dgm:prSet presAssocID="{DAB5B977-9760-4E1E-B905-C0D71606B406}" presName="desTx" presStyleLbl="alignAccFollowNode1" presStyleIdx="1" presStyleCnt="3">
        <dgm:presLayoutVars>
          <dgm:bulletEnabled val="1"/>
        </dgm:presLayoutVars>
      </dgm:prSet>
      <dgm:spPr/>
      <dgm:t>
        <a:bodyPr/>
        <a:lstStyle/>
        <a:p>
          <a:endParaRPr lang="en-GB"/>
        </a:p>
      </dgm:t>
    </dgm:pt>
    <dgm:pt modelId="{4705EA1A-0419-4087-B9AA-55B13CFE2559}" type="pres">
      <dgm:prSet presAssocID="{30B979B5-03A0-4961-AAE4-6BFD8D5AE02B}" presName="space" presStyleCnt="0"/>
      <dgm:spPr/>
    </dgm:pt>
    <dgm:pt modelId="{78211857-8459-4BC8-9F75-1D5233EACC7F}" type="pres">
      <dgm:prSet presAssocID="{4E77A356-ECBE-401B-8ABE-D4F690E7B288}" presName="composite" presStyleCnt="0"/>
      <dgm:spPr/>
    </dgm:pt>
    <dgm:pt modelId="{76971D20-6598-4566-8B7E-88EEB9BC88BD}" type="pres">
      <dgm:prSet presAssocID="{4E77A356-ECBE-401B-8ABE-D4F690E7B288}" presName="parTx" presStyleLbl="alignNode1" presStyleIdx="2" presStyleCnt="3">
        <dgm:presLayoutVars>
          <dgm:chMax val="0"/>
          <dgm:chPref val="0"/>
          <dgm:bulletEnabled val="1"/>
        </dgm:presLayoutVars>
      </dgm:prSet>
      <dgm:spPr/>
      <dgm:t>
        <a:bodyPr/>
        <a:lstStyle/>
        <a:p>
          <a:endParaRPr lang="en-GB"/>
        </a:p>
      </dgm:t>
    </dgm:pt>
    <dgm:pt modelId="{AC3FE4DE-5036-4BA4-8318-14BB472F318D}" type="pres">
      <dgm:prSet presAssocID="{4E77A356-ECBE-401B-8ABE-D4F690E7B288}" presName="desTx" presStyleLbl="alignAccFollowNode1" presStyleIdx="2" presStyleCnt="3">
        <dgm:presLayoutVars>
          <dgm:bulletEnabled val="1"/>
        </dgm:presLayoutVars>
      </dgm:prSet>
      <dgm:spPr/>
      <dgm:t>
        <a:bodyPr/>
        <a:lstStyle/>
        <a:p>
          <a:endParaRPr lang="en-GB"/>
        </a:p>
      </dgm:t>
    </dgm:pt>
  </dgm:ptLst>
  <dgm:cxnLst>
    <dgm:cxn modelId="{7B01B5CF-FF39-4023-894F-F448F504AC5C}" type="presOf" srcId="{DD662649-8EA1-4D27-95A5-BB6AE16AEBFD}" destId="{AC3FE4DE-5036-4BA4-8318-14BB472F318D}" srcOrd="0" destOrd="0" presId="urn:microsoft.com/office/officeart/2005/8/layout/hList1"/>
    <dgm:cxn modelId="{8733F705-A4DD-4936-86F8-18CED19BD881}" type="presOf" srcId="{72853809-361A-4A1F-9E45-DC96E53ECB09}" destId="{19ABBA5D-1084-4331-A41B-D9FAEE462992}" srcOrd="0" destOrd="4" presId="urn:microsoft.com/office/officeart/2005/8/layout/hList1"/>
    <dgm:cxn modelId="{81F48F81-A7CD-4286-94DE-F0F2942DCA99}" srcId="{8A3F86A5-5706-4D62-92BA-CE8091976BFF}" destId="{A017C448-3082-405D-A195-C01BC19969CD}" srcOrd="1" destOrd="0" parTransId="{3F584978-518B-46F0-9D84-879C3954E281}" sibTransId="{C93FFAB9-3E3C-4341-B187-940F2A5155BB}"/>
    <dgm:cxn modelId="{A41DA1AB-5B98-4F24-AA16-80CFFDD4DC51}" type="presOf" srcId="{B9608C5F-5BB2-4495-872A-5BCA52D6EF3A}" destId="{0F7B9A89-4F4C-4CD5-A29C-041BE91B1CF3}" srcOrd="0" destOrd="3" presId="urn:microsoft.com/office/officeart/2005/8/layout/hList1"/>
    <dgm:cxn modelId="{DC5B5813-D606-4C1A-9214-818D82C348AB}" type="presOf" srcId="{3ED0F136-B418-43D0-A939-091903F4145C}" destId="{7ACD3B5C-641C-4D17-9B9A-03E92CDDD7E3}" srcOrd="0" destOrd="0" presId="urn:microsoft.com/office/officeart/2005/8/layout/hList1"/>
    <dgm:cxn modelId="{B7ED800A-8FCF-40C4-A4C2-E76CE59FFA25}" srcId="{4E77A356-ECBE-401B-8ABE-D4F690E7B288}" destId="{DD662649-8EA1-4D27-95A5-BB6AE16AEBFD}" srcOrd="0" destOrd="0" parTransId="{BEB93F08-8A61-43AE-BB80-CA75132AD43B}" sibTransId="{8076614A-D7C5-4C85-8F03-78F94082F47B}"/>
    <dgm:cxn modelId="{A3B45662-6E60-4CE5-8FAC-7A5EE84CF5DA}" type="presOf" srcId="{1F9CA459-8B91-4B3D-8D6B-B3B2D124528E}" destId="{0F7B9A89-4F4C-4CD5-A29C-041BE91B1CF3}" srcOrd="0" destOrd="2" presId="urn:microsoft.com/office/officeart/2005/8/layout/hList1"/>
    <dgm:cxn modelId="{CA9D9BC1-A329-4F6F-943F-CE82B09FE718}" srcId="{4E77A356-ECBE-401B-8ABE-D4F690E7B288}" destId="{D4AA98E5-7CF5-4313-88B3-92248A64CD6F}" srcOrd="3" destOrd="0" parTransId="{46AB1478-E583-454C-9DFC-18ED7928353F}" sibTransId="{272CA65F-65C3-4785-A3AC-7CB3DD107D21}"/>
    <dgm:cxn modelId="{8B2739B4-A333-4969-A5A8-0FF46F55F19E}" type="presOf" srcId="{CB03611F-DDD9-4DF6-AC3C-7EE3CBE87B6D}" destId="{19ABBA5D-1084-4331-A41B-D9FAEE462992}" srcOrd="0" destOrd="3" presId="urn:microsoft.com/office/officeart/2005/8/layout/hList1"/>
    <dgm:cxn modelId="{AD8ACD43-2B30-4DA4-87B4-52B57473F3FB}" type="presOf" srcId="{A017C448-3082-405D-A195-C01BC19969CD}" destId="{19ABBA5D-1084-4331-A41B-D9FAEE462992}" srcOrd="0" destOrd="1" presId="urn:microsoft.com/office/officeart/2005/8/layout/hList1"/>
    <dgm:cxn modelId="{E8EB4BAC-CBD6-4655-9A9A-29262B3CA5FC}" srcId="{4E77A356-ECBE-401B-8ABE-D4F690E7B288}" destId="{7ED7CE80-EC2E-4EB3-93B3-B71977FF3DE8}" srcOrd="1" destOrd="0" parTransId="{C5B42546-879A-44D7-B670-8E8A67B16E57}" sibTransId="{9C1645FC-CB7B-4635-99F9-5BA926C3E7A6}"/>
    <dgm:cxn modelId="{126D2CA6-BEB7-4190-8E6A-C2A0A90533D9}" srcId="{4E77A356-ECBE-401B-8ABE-D4F690E7B288}" destId="{EBB6AC7E-5B4D-4F18-BFD0-DD9825E10937}" srcOrd="2" destOrd="0" parTransId="{0FD8A27E-1B23-4C49-92FF-CB69699C6C3E}" sibTransId="{5FFE0485-1D2F-44B8-A80F-F4150F071FD6}"/>
    <dgm:cxn modelId="{63C63238-6C96-49FE-9AB0-2A80594AD357}" srcId="{3ED0F136-B418-43D0-A939-091903F4145C}" destId="{DAB5B977-9760-4E1E-B905-C0D71606B406}" srcOrd="1" destOrd="0" parTransId="{5CDD6410-EB82-43A1-A727-4049D0FC944D}" sibTransId="{30B979B5-03A0-4961-AAE4-6BFD8D5AE02B}"/>
    <dgm:cxn modelId="{077201E2-6C42-4DC6-859B-C3C35AA31162}" srcId="{DAB5B977-9760-4E1E-B905-C0D71606B406}" destId="{6AF3CF37-730A-4836-9050-4ED55B651529}" srcOrd="1" destOrd="0" parTransId="{D3549E10-D33C-4061-9E8F-3FE8378B521B}" sibTransId="{DABB352C-C957-42E1-A3A7-947DCFED304C}"/>
    <dgm:cxn modelId="{ECD063C8-49C7-4187-8494-9F0B7DFE5095}" type="presOf" srcId="{6AF3CF37-730A-4836-9050-4ED55B651529}" destId="{0F7B9A89-4F4C-4CD5-A29C-041BE91B1CF3}" srcOrd="0" destOrd="1" presId="urn:microsoft.com/office/officeart/2005/8/layout/hList1"/>
    <dgm:cxn modelId="{0E323B07-135F-4BDD-9AB9-A237F3F38168}" srcId="{8A3F86A5-5706-4D62-92BA-CE8091976BFF}" destId="{CB03611F-DDD9-4DF6-AC3C-7EE3CBE87B6D}" srcOrd="3" destOrd="0" parTransId="{116D0ADA-A24C-4053-9533-20EF9CF06C6E}" sibTransId="{9E5C7726-54A2-418C-900B-0494142225CD}"/>
    <dgm:cxn modelId="{457C940C-1BCD-4077-8275-FD4A296AA923}" srcId="{8A3F86A5-5706-4D62-92BA-CE8091976BFF}" destId="{19725936-579E-4AAA-8DBB-94008CE3E409}" srcOrd="2" destOrd="0" parTransId="{80AC8D54-75B4-47DD-8B30-D75829A8FE15}" sibTransId="{DB15C84E-3BB1-410D-93A7-172DBC8E6DA2}"/>
    <dgm:cxn modelId="{117EE75C-B1BA-412C-A387-BDDE55BA898F}" srcId="{8A3F86A5-5706-4D62-92BA-CE8091976BFF}" destId="{72853809-361A-4A1F-9E45-DC96E53ECB09}" srcOrd="4" destOrd="0" parTransId="{123C04D2-3517-4606-AFA7-418D8129B738}" sibTransId="{5F1AFDF6-9466-46F9-9FD0-C772033DF91D}"/>
    <dgm:cxn modelId="{7907EE54-1949-441B-844F-5FC281DBBDAB}" type="presOf" srcId="{4ECB29C2-229C-4D30-93E3-F571B4743A27}" destId="{0F7B9A89-4F4C-4CD5-A29C-041BE91B1CF3}" srcOrd="0" destOrd="0" presId="urn:microsoft.com/office/officeart/2005/8/layout/hList1"/>
    <dgm:cxn modelId="{8AE24065-FEB5-4BEB-B396-F6807C28DE4C}" srcId="{3ED0F136-B418-43D0-A939-091903F4145C}" destId="{4E77A356-ECBE-401B-8ABE-D4F690E7B288}" srcOrd="2" destOrd="0" parTransId="{9E676E9E-8720-4E48-9765-ED8218FCC86C}" sibTransId="{A2E24045-7379-4F35-8C8A-6501B1678CFF}"/>
    <dgm:cxn modelId="{A5F44456-A708-46A9-849A-E73D4F40AE76}" type="presOf" srcId="{4E77A356-ECBE-401B-8ABE-D4F690E7B288}" destId="{76971D20-6598-4566-8B7E-88EEB9BC88BD}" srcOrd="0" destOrd="0" presId="urn:microsoft.com/office/officeart/2005/8/layout/hList1"/>
    <dgm:cxn modelId="{6C89EE1A-4464-4D0E-95ED-8318CC1BB3BB}" srcId="{DAB5B977-9760-4E1E-B905-C0D71606B406}" destId="{34626966-7BEF-493D-A384-712EC23EA103}" srcOrd="4" destOrd="0" parTransId="{1DEC8C42-FDB0-4502-B795-20151951A1F8}" sibTransId="{64D44217-C22E-425A-8957-E2012B581D1C}"/>
    <dgm:cxn modelId="{5EFEB98B-0292-45BD-8528-1BCDB07C040A}" type="presOf" srcId="{8A3F86A5-5706-4D62-92BA-CE8091976BFF}" destId="{3C4989BF-84E2-4ECC-BC05-1F5E837703DD}" srcOrd="0" destOrd="0" presId="urn:microsoft.com/office/officeart/2005/8/layout/hList1"/>
    <dgm:cxn modelId="{CFED1CAF-7ECE-4FE2-839F-093CE9DD19C4}" type="presOf" srcId="{34626966-7BEF-493D-A384-712EC23EA103}" destId="{0F7B9A89-4F4C-4CD5-A29C-041BE91B1CF3}" srcOrd="0" destOrd="4" presId="urn:microsoft.com/office/officeart/2005/8/layout/hList1"/>
    <dgm:cxn modelId="{9E05C0D5-85C6-4514-A65B-6A7B0F2B9177}" srcId="{4E77A356-ECBE-401B-8ABE-D4F690E7B288}" destId="{A5E4DDC7-E72D-4B64-811D-9FBDDC5E9284}" srcOrd="4" destOrd="0" parTransId="{E53D28AC-AFF0-45BD-B701-0EA4C821C61A}" sibTransId="{9BB98AF3-2111-4D8D-85F7-8E08DCA698F2}"/>
    <dgm:cxn modelId="{CCDC2944-7C4A-45A0-9A4E-06688525923D}" type="presOf" srcId="{D4AA98E5-7CF5-4313-88B3-92248A64CD6F}" destId="{AC3FE4DE-5036-4BA4-8318-14BB472F318D}" srcOrd="0" destOrd="3" presId="urn:microsoft.com/office/officeart/2005/8/layout/hList1"/>
    <dgm:cxn modelId="{D42CF9CD-2ACE-4D82-B08F-6D316FB3DC21}" type="presOf" srcId="{EBB6AC7E-5B4D-4F18-BFD0-DD9825E10937}" destId="{AC3FE4DE-5036-4BA4-8318-14BB472F318D}" srcOrd="0" destOrd="2" presId="urn:microsoft.com/office/officeart/2005/8/layout/hList1"/>
    <dgm:cxn modelId="{5120463D-6E4A-4301-83FF-B4220538DE44}" type="presOf" srcId="{A5E4DDC7-E72D-4B64-811D-9FBDDC5E9284}" destId="{AC3FE4DE-5036-4BA4-8318-14BB472F318D}" srcOrd="0" destOrd="4" presId="urn:microsoft.com/office/officeart/2005/8/layout/hList1"/>
    <dgm:cxn modelId="{57F9ACD6-A571-4B0E-812F-F9029F4584F4}" srcId="{DAB5B977-9760-4E1E-B905-C0D71606B406}" destId="{4ECB29C2-229C-4D30-93E3-F571B4743A27}" srcOrd="0" destOrd="0" parTransId="{9C1DB7DB-92BD-49DE-9615-310CD6D6EE12}" sibTransId="{7C40BABF-2DE3-4AF2-9A47-13C35F395D9A}"/>
    <dgm:cxn modelId="{C99CE298-092F-4BC8-A378-E87A6D2EFA94}" srcId="{DAB5B977-9760-4E1E-B905-C0D71606B406}" destId="{1F9CA459-8B91-4B3D-8D6B-B3B2D124528E}" srcOrd="2" destOrd="0" parTransId="{ED2BA1D4-F4EF-4DDC-A5DB-A2A51B68E8DC}" sibTransId="{C1D1369E-E41B-4E84-9B42-BE2EBD688AD5}"/>
    <dgm:cxn modelId="{73AD4CFD-BB71-4F77-B102-9C686E535B16}" srcId="{3ED0F136-B418-43D0-A939-091903F4145C}" destId="{8A3F86A5-5706-4D62-92BA-CE8091976BFF}" srcOrd="0" destOrd="0" parTransId="{C054ABC9-0C69-48FA-A59D-AF72675852B4}" sibTransId="{29336749-8536-49E1-8C75-4E7820EFB4CC}"/>
    <dgm:cxn modelId="{E5018D18-9293-48ED-9C8F-F832AC52A299}" type="presOf" srcId="{19725936-579E-4AAA-8DBB-94008CE3E409}" destId="{19ABBA5D-1084-4331-A41B-D9FAEE462992}" srcOrd="0" destOrd="2" presId="urn:microsoft.com/office/officeart/2005/8/layout/hList1"/>
    <dgm:cxn modelId="{D5E5B40C-BA17-4CED-BB46-0684445A2AED}" srcId="{8A3F86A5-5706-4D62-92BA-CE8091976BFF}" destId="{B118994F-7290-4EF7-A17C-BADD99459667}" srcOrd="0" destOrd="0" parTransId="{13DA6935-9987-4EC9-ACFD-C13A3628503F}" sibTransId="{02BBCD8D-333B-4038-8DAD-937CFEAA61A1}"/>
    <dgm:cxn modelId="{F80F25E8-30CE-4858-9644-A2B751692C70}" srcId="{DAB5B977-9760-4E1E-B905-C0D71606B406}" destId="{B9608C5F-5BB2-4495-872A-5BCA52D6EF3A}" srcOrd="3" destOrd="0" parTransId="{38CB3044-0D99-4656-B41F-E0902D7CD4A2}" sibTransId="{D1783675-20C5-4EE2-AFD5-193656A6E7F6}"/>
    <dgm:cxn modelId="{54A6B7F5-AD33-4A28-BE42-A29C0A7B5110}" type="presOf" srcId="{7ED7CE80-EC2E-4EB3-93B3-B71977FF3DE8}" destId="{AC3FE4DE-5036-4BA4-8318-14BB472F318D}" srcOrd="0" destOrd="1" presId="urn:microsoft.com/office/officeart/2005/8/layout/hList1"/>
    <dgm:cxn modelId="{AD5FC867-2229-4604-A384-A4B73D294B91}" type="presOf" srcId="{DAB5B977-9760-4E1E-B905-C0D71606B406}" destId="{BB052FC0-FD7B-408F-81BC-D03BF2B5BFA7}" srcOrd="0" destOrd="0" presId="urn:microsoft.com/office/officeart/2005/8/layout/hList1"/>
    <dgm:cxn modelId="{325295A8-3600-4861-8109-A0020E5012A0}" type="presOf" srcId="{B118994F-7290-4EF7-A17C-BADD99459667}" destId="{19ABBA5D-1084-4331-A41B-D9FAEE462992}" srcOrd="0" destOrd="0" presId="urn:microsoft.com/office/officeart/2005/8/layout/hList1"/>
    <dgm:cxn modelId="{9A15DB84-74D1-4D02-A38A-E9C4ECD812E5}" type="presParOf" srcId="{7ACD3B5C-641C-4D17-9B9A-03E92CDDD7E3}" destId="{14E95A5C-9923-4A26-AE58-9070B692CC6B}" srcOrd="0" destOrd="0" presId="urn:microsoft.com/office/officeart/2005/8/layout/hList1"/>
    <dgm:cxn modelId="{0AFD2B02-F8EA-43B1-96EA-0019D5209CE1}" type="presParOf" srcId="{14E95A5C-9923-4A26-AE58-9070B692CC6B}" destId="{3C4989BF-84E2-4ECC-BC05-1F5E837703DD}" srcOrd="0" destOrd="0" presId="urn:microsoft.com/office/officeart/2005/8/layout/hList1"/>
    <dgm:cxn modelId="{7AC6D72B-1FA2-486D-A5FD-47C1092F2E6A}" type="presParOf" srcId="{14E95A5C-9923-4A26-AE58-9070B692CC6B}" destId="{19ABBA5D-1084-4331-A41B-D9FAEE462992}" srcOrd="1" destOrd="0" presId="urn:microsoft.com/office/officeart/2005/8/layout/hList1"/>
    <dgm:cxn modelId="{14D41AEB-AD78-4D9C-B478-E1A4D27E50A8}" type="presParOf" srcId="{7ACD3B5C-641C-4D17-9B9A-03E92CDDD7E3}" destId="{B276C112-39E8-4026-B3F1-3240B1BE7CDA}" srcOrd="1" destOrd="0" presId="urn:microsoft.com/office/officeart/2005/8/layout/hList1"/>
    <dgm:cxn modelId="{4E95BFF7-C615-4011-B849-2051D1EF1210}" type="presParOf" srcId="{7ACD3B5C-641C-4D17-9B9A-03E92CDDD7E3}" destId="{01E388A0-F21D-4153-BC38-FC77BF884916}" srcOrd="2" destOrd="0" presId="urn:microsoft.com/office/officeart/2005/8/layout/hList1"/>
    <dgm:cxn modelId="{A969A6F7-0E3D-4EA9-80B2-1ED2F053BDAD}" type="presParOf" srcId="{01E388A0-F21D-4153-BC38-FC77BF884916}" destId="{BB052FC0-FD7B-408F-81BC-D03BF2B5BFA7}" srcOrd="0" destOrd="0" presId="urn:microsoft.com/office/officeart/2005/8/layout/hList1"/>
    <dgm:cxn modelId="{759681D9-D8B7-4A18-9BFB-2B1350A771FE}" type="presParOf" srcId="{01E388A0-F21D-4153-BC38-FC77BF884916}" destId="{0F7B9A89-4F4C-4CD5-A29C-041BE91B1CF3}" srcOrd="1" destOrd="0" presId="urn:microsoft.com/office/officeart/2005/8/layout/hList1"/>
    <dgm:cxn modelId="{38595C34-F144-43AE-92FC-50BEA97EE6A6}" type="presParOf" srcId="{7ACD3B5C-641C-4D17-9B9A-03E92CDDD7E3}" destId="{4705EA1A-0419-4087-B9AA-55B13CFE2559}" srcOrd="3" destOrd="0" presId="urn:microsoft.com/office/officeart/2005/8/layout/hList1"/>
    <dgm:cxn modelId="{9B525716-316A-47D0-91B4-7827BBB7994C}" type="presParOf" srcId="{7ACD3B5C-641C-4D17-9B9A-03E92CDDD7E3}" destId="{78211857-8459-4BC8-9F75-1D5233EACC7F}" srcOrd="4" destOrd="0" presId="urn:microsoft.com/office/officeart/2005/8/layout/hList1"/>
    <dgm:cxn modelId="{86BF70A3-5F1B-431C-A4CF-F1AB8D6656A4}" type="presParOf" srcId="{78211857-8459-4BC8-9F75-1D5233EACC7F}" destId="{76971D20-6598-4566-8B7E-88EEB9BC88BD}" srcOrd="0" destOrd="0" presId="urn:microsoft.com/office/officeart/2005/8/layout/hList1"/>
    <dgm:cxn modelId="{FB7EB8D3-FEE1-4BFC-9DE3-1B33FD72BB44}" type="presParOf" srcId="{78211857-8459-4BC8-9F75-1D5233EACC7F}" destId="{AC3FE4DE-5036-4BA4-8318-14BB472F318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7E1CC3-6C84-4087-9EB0-7031682E7DEA}">
      <dsp:nvSpPr>
        <dsp:cNvPr id="0" name=""/>
        <dsp:cNvSpPr/>
      </dsp:nvSpPr>
      <dsp:spPr>
        <a:xfrm rot="16200000">
          <a:off x="-227036" y="230781"/>
          <a:ext cx="4064000" cy="3602436"/>
        </a:xfrm>
        <a:prstGeom prst="flowChartManualOperation">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133350" tIns="0" rIns="134255" bIns="0" numCol="1" spcCol="1270" anchor="ctr" anchorCtr="0">
          <a:noAutofit/>
        </a:bodyPr>
        <a:lstStyle/>
        <a:p>
          <a:pPr lvl="0" algn="ctr" defTabSz="933450">
            <a:lnSpc>
              <a:spcPct val="90000"/>
            </a:lnSpc>
            <a:spcBef>
              <a:spcPct val="0"/>
            </a:spcBef>
            <a:spcAft>
              <a:spcPct val="35000"/>
            </a:spcAft>
          </a:pPr>
          <a:r>
            <a:rPr lang="en-GB" sz="2100" b="1" kern="1200" dirty="0" smtClean="0"/>
            <a:t>Proposal</a:t>
          </a:r>
        </a:p>
        <a:p>
          <a:pPr lvl="0" algn="ctr" defTabSz="933450">
            <a:lnSpc>
              <a:spcPct val="90000"/>
            </a:lnSpc>
            <a:spcBef>
              <a:spcPct val="0"/>
            </a:spcBef>
            <a:spcAft>
              <a:spcPct val="35000"/>
            </a:spcAft>
          </a:pPr>
          <a:r>
            <a:rPr lang="en-GB" sz="2100" kern="1200" dirty="0" smtClean="0"/>
            <a:t>Based on our audit/ assessment we will deliver a detailed work proposal clearly specifying the expected </a:t>
          </a:r>
          <a:r>
            <a:rPr lang="en-GB" sz="2100" kern="1200" dirty="0" smtClean="0"/>
            <a:t>deliverables in terms of revenue/subscribers increase</a:t>
          </a:r>
          <a:endParaRPr lang="en-GB" sz="2100" kern="1200" dirty="0"/>
        </a:p>
      </dsp:txBody>
      <dsp:txXfrm rot="5400000">
        <a:off x="3746" y="812799"/>
        <a:ext cx="3602436" cy="2438400"/>
      </dsp:txXfrm>
    </dsp:sp>
    <dsp:sp modelId="{0B410B53-3CED-4A28-8955-E5971E168EF6}">
      <dsp:nvSpPr>
        <dsp:cNvPr id="0" name=""/>
        <dsp:cNvSpPr/>
      </dsp:nvSpPr>
      <dsp:spPr>
        <a:xfrm rot="16200000">
          <a:off x="3645581" y="230781"/>
          <a:ext cx="4064000" cy="3602436"/>
        </a:xfrm>
        <a:prstGeom prst="flowChartManualOperation">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33350" tIns="0" rIns="134255" bIns="0" numCol="1" spcCol="1270" anchor="ctr" anchorCtr="0">
          <a:noAutofit/>
        </a:bodyPr>
        <a:lstStyle/>
        <a:p>
          <a:pPr lvl="0" algn="ctr" defTabSz="933450">
            <a:lnSpc>
              <a:spcPct val="90000"/>
            </a:lnSpc>
            <a:spcBef>
              <a:spcPct val="0"/>
            </a:spcBef>
            <a:spcAft>
              <a:spcPct val="35000"/>
            </a:spcAft>
          </a:pPr>
          <a:r>
            <a:rPr lang="en-GB" sz="2100" b="1" kern="1200" dirty="0" smtClean="0"/>
            <a:t>Implementation</a:t>
          </a:r>
        </a:p>
        <a:p>
          <a:pPr lvl="0" algn="ctr" defTabSz="933450">
            <a:lnSpc>
              <a:spcPct val="90000"/>
            </a:lnSpc>
            <a:spcBef>
              <a:spcPct val="0"/>
            </a:spcBef>
            <a:spcAft>
              <a:spcPct val="35000"/>
            </a:spcAft>
          </a:pPr>
          <a:r>
            <a:rPr lang="en-GB" sz="2100" kern="1200" dirty="0" smtClean="0"/>
            <a:t>We work towards tangible results as defined in the proposal and we relate our fee to their achievement</a:t>
          </a:r>
          <a:endParaRPr lang="en-GB" sz="2100" kern="1200" dirty="0"/>
        </a:p>
      </dsp:txBody>
      <dsp:txXfrm rot="5400000">
        <a:off x="3876363" y="812799"/>
        <a:ext cx="3602436" cy="24384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4989BF-84E2-4ECC-BC05-1F5E837703DD}">
      <dsp:nvSpPr>
        <dsp:cNvPr id="0" name=""/>
        <dsp:cNvSpPr/>
      </dsp:nvSpPr>
      <dsp:spPr>
        <a:xfrm>
          <a:off x="2478" y="168763"/>
          <a:ext cx="2416910" cy="658513"/>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GB" sz="1800" kern="1200" dirty="0" smtClean="0"/>
            <a:t>Increase ARPU/AMPU</a:t>
          </a:r>
          <a:endParaRPr lang="en-GB" sz="1800" kern="1200" dirty="0"/>
        </a:p>
      </dsp:txBody>
      <dsp:txXfrm>
        <a:off x="2478" y="168763"/>
        <a:ext cx="2416910" cy="658513"/>
      </dsp:txXfrm>
    </dsp:sp>
    <dsp:sp modelId="{19ABBA5D-1084-4331-A41B-D9FAEE462992}">
      <dsp:nvSpPr>
        <dsp:cNvPr id="0" name=""/>
        <dsp:cNvSpPr/>
      </dsp:nvSpPr>
      <dsp:spPr>
        <a:xfrm>
          <a:off x="0" y="879192"/>
          <a:ext cx="2416910" cy="3458699"/>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GB" sz="1800" b="0" kern="1200" dirty="0" smtClean="0"/>
            <a:t>Pricing Optimisation</a:t>
          </a:r>
          <a:endParaRPr lang="en-GB" sz="1800" kern="1200" dirty="0"/>
        </a:p>
        <a:p>
          <a:pPr marL="171450" lvl="1" indent="-171450" algn="l" defTabSz="800100">
            <a:lnSpc>
              <a:spcPct val="90000"/>
            </a:lnSpc>
            <a:spcBef>
              <a:spcPct val="0"/>
            </a:spcBef>
            <a:spcAft>
              <a:spcPct val="15000"/>
            </a:spcAft>
            <a:buChar char="••"/>
          </a:pPr>
          <a:r>
            <a:rPr lang="en-GB" sz="1800" b="0" kern="1200" dirty="0" smtClean="0"/>
            <a:t>Directional International Traffic</a:t>
          </a:r>
          <a:endParaRPr lang="en-GB" sz="1800" kern="1200" dirty="0"/>
        </a:p>
        <a:p>
          <a:pPr marL="171450" lvl="1" indent="-171450" algn="l" defTabSz="800100">
            <a:lnSpc>
              <a:spcPct val="90000"/>
            </a:lnSpc>
            <a:spcBef>
              <a:spcPct val="0"/>
            </a:spcBef>
            <a:spcAft>
              <a:spcPct val="15000"/>
            </a:spcAft>
            <a:buChar char="••"/>
          </a:pPr>
          <a:r>
            <a:rPr lang="en-GB" sz="1800" b="0" kern="1200" dirty="0" smtClean="0"/>
            <a:t>Optimisation of Roaming Revenue</a:t>
          </a:r>
          <a:endParaRPr lang="en-GB" sz="1800" b="0" kern="1200" dirty="0"/>
        </a:p>
        <a:p>
          <a:pPr marL="171450" lvl="1" indent="-171450" algn="l" defTabSz="800100">
            <a:lnSpc>
              <a:spcPct val="90000"/>
            </a:lnSpc>
            <a:spcBef>
              <a:spcPct val="0"/>
            </a:spcBef>
            <a:spcAft>
              <a:spcPct val="15000"/>
            </a:spcAft>
            <a:buChar char="••"/>
          </a:pPr>
          <a:r>
            <a:rPr lang="en-US" sz="1800" kern="1200" dirty="0" smtClean="0"/>
            <a:t>Aligning of network strategy to customer value through data extraction and analysis</a:t>
          </a:r>
          <a:endParaRPr lang="en-GB" sz="1800" b="0" kern="1200" dirty="0"/>
        </a:p>
        <a:p>
          <a:pPr marL="171450" lvl="1" indent="-171450" algn="l" defTabSz="800100">
            <a:lnSpc>
              <a:spcPct val="90000"/>
            </a:lnSpc>
            <a:spcBef>
              <a:spcPct val="0"/>
            </a:spcBef>
            <a:spcAft>
              <a:spcPct val="15000"/>
            </a:spcAft>
            <a:buChar char="••"/>
          </a:pPr>
          <a:r>
            <a:rPr lang="en-US" sz="1800" kern="1200" dirty="0" smtClean="0"/>
            <a:t>Value and usage-based segmentation</a:t>
          </a:r>
          <a:endParaRPr lang="en-GB" sz="1800" kern="1200" dirty="0"/>
        </a:p>
      </dsp:txBody>
      <dsp:txXfrm>
        <a:off x="0" y="879192"/>
        <a:ext cx="2416910" cy="3458699"/>
      </dsp:txXfrm>
    </dsp:sp>
    <dsp:sp modelId="{BB052FC0-FD7B-408F-81BC-D03BF2B5BFA7}">
      <dsp:nvSpPr>
        <dsp:cNvPr id="0" name=""/>
        <dsp:cNvSpPr/>
      </dsp:nvSpPr>
      <dsp:spPr>
        <a:xfrm>
          <a:off x="2757757" y="168763"/>
          <a:ext cx="2416910" cy="658513"/>
        </a:xfrm>
        <a:prstGeom prst="rect">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w="9525" cap="flat" cmpd="sng" algn="ctr">
          <a:solidFill>
            <a:schemeClr val="accent2">
              <a:hueOff val="2340759"/>
              <a:satOff val="-2919"/>
              <a:lumOff val="686"/>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GB" sz="1800" kern="1200" dirty="0" smtClean="0"/>
            <a:t>Reduce Churn</a:t>
          </a:r>
          <a:endParaRPr lang="en-GB" sz="1800" kern="1200" dirty="0"/>
        </a:p>
      </dsp:txBody>
      <dsp:txXfrm>
        <a:off x="2757757" y="168763"/>
        <a:ext cx="2416910" cy="658513"/>
      </dsp:txXfrm>
    </dsp:sp>
    <dsp:sp modelId="{0F7B9A89-4F4C-4CD5-A29C-041BE91B1CF3}">
      <dsp:nvSpPr>
        <dsp:cNvPr id="0" name=""/>
        <dsp:cNvSpPr/>
      </dsp:nvSpPr>
      <dsp:spPr>
        <a:xfrm>
          <a:off x="2757757" y="827276"/>
          <a:ext cx="2416910" cy="3458699"/>
        </a:xfrm>
        <a:prstGeom prst="rect">
          <a:avLst/>
        </a:prstGeom>
        <a:solidFill>
          <a:schemeClr val="accent2">
            <a:tint val="40000"/>
            <a:alpha val="90000"/>
            <a:hueOff val="2512910"/>
            <a:satOff val="-2189"/>
            <a:lumOff val="-3"/>
            <a:alphaOff val="0"/>
          </a:schemeClr>
        </a:solidFill>
        <a:ln w="9525" cap="flat" cmpd="sng" algn="ctr">
          <a:solidFill>
            <a:schemeClr val="accent2">
              <a:tint val="40000"/>
              <a:alpha val="90000"/>
              <a:hueOff val="2512910"/>
              <a:satOff val="-2189"/>
              <a:lumOff val="-3"/>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GB" sz="1800" b="0" kern="1200" dirty="0" smtClean="0"/>
            <a:t>Capture Customer Preference</a:t>
          </a:r>
          <a:endParaRPr lang="en-GB" sz="1800" kern="1200" dirty="0"/>
        </a:p>
        <a:p>
          <a:pPr marL="171450" lvl="1" indent="-171450" algn="l" defTabSz="800100">
            <a:lnSpc>
              <a:spcPct val="90000"/>
            </a:lnSpc>
            <a:spcBef>
              <a:spcPct val="0"/>
            </a:spcBef>
            <a:spcAft>
              <a:spcPct val="15000"/>
            </a:spcAft>
            <a:buChar char="••"/>
          </a:pPr>
          <a:r>
            <a:rPr lang="en-GB" sz="1800" kern="1200" dirty="0" smtClean="0"/>
            <a:t>Device Management</a:t>
          </a:r>
          <a:endParaRPr lang="en-GB" sz="1800" kern="1200" dirty="0"/>
        </a:p>
        <a:p>
          <a:pPr marL="171450" lvl="1" indent="-171450" algn="l" defTabSz="800100">
            <a:lnSpc>
              <a:spcPct val="90000"/>
            </a:lnSpc>
            <a:spcBef>
              <a:spcPct val="0"/>
            </a:spcBef>
            <a:spcAft>
              <a:spcPct val="15000"/>
            </a:spcAft>
            <a:buChar char="••"/>
          </a:pPr>
          <a:r>
            <a:rPr lang="en-GB" sz="1800" kern="1200" dirty="0" smtClean="0"/>
            <a:t>Smart Phone Financing</a:t>
          </a:r>
          <a:endParaRPr lang="en-GB" sz="1800" kern="1200" dirty="0"/>
        </a:p>
        <a:p>
          <a:pPr marL="171450" lvl="1" indent="-171450" algn="l" defTabSz="800100">
            <a:lnSpc>
              <a:spcPct val="90000"/>
            </a:lnSpc>
            <a:spcBef>
              <a:spcPct val="0"/>
            </a:spcBef>
            <a:spcAft>
              <a:spcPct val="15000"/>
            </a:spcAft>
            <a:buChar char="••"/>
          </a:pPr>
          <a:r>
            <a:rPr lang="en-GB" sz="1800" kern="1200" dirty="0" smtClean="0"/>
            <a:t>Loyalty &amp; Retention strategies </a:t>
          </a:r>
          <a:endParaRPr lang="en-GB" sz="1800" kern="1200" dirty="0"/>
        </a:p>
        <a:p>
          <a:pPr marL="171450" lvl="1" indent="-171450" algn="l" defTabSz="800100">
            <a:lnSpc>
              <a:spcPct val="90000"/>
            </a:lnSpc>
            <a:spcBef>
              <a:spcPct val="0"/>
            </a:spcBef>
            <a:spcAft>
              <a:spcPct val="15000"/>
            </a:spcAft>
            <a:buChar char="••"/>
          </a:pPr>
          <a:endParaRPr lang="en-GB" sz="1800" kern="1200" dirty="0"/>
        </a:p>
      </dsp:txBody>
      <dsp:txXfrm>
        <a:off x="2757757" y="827276"/>
        <a:ext cx="2416910" cy="3458699"/>
      </dsp:txXfrm>
    </dsp:sp>
    <dsp:sp modelId="{76971D20-6598-4566-8B7E-88EEB9BC88BD}">
      <dsp:nvSpPr>
        <dsp:cNvPr id="0" name=""/>
        <dsp:cNvSpPr/>
      </dsp:nvSpPr>
      <dsp:spPr>
        <a:xfrm>
          <a:off x="5513035" y="168763"/>
          <a:ext cx="2416910" cy="658513"/>
        </a:xfrm>
        <a:prstGeom prst="rect">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w="9525" cap="flat" cmpd="sng" algn="ctr">
          <a:solidFill>
            <a:schemeClr val="accent2">
              <a:hueOff val="4681519"/>
              <a:satOff val="-5839"/>
              <a:lumOff val="1373"/>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GB" sz="1800" kern="1200" dirty="0" smtClean="0"/>
            <a:t>Generate Additional Services Fees</a:t>
          </a:r>
          <a:endParaRPr lang="en-GB" sz="1800" kern="1200" dirty="0"/>
        </a:p>
      </dsp:txBody>
      <dsp:txXfrm>
        <a:off x="5513035" y="168763"/>
        <a:ext cx="2416910" cy="658513"/>
      </dsp:txXfrm>
    </dsp:sp>
    <dsp:sp modelId="{AC3FE4DE-5036-4BA4-8318-14BB472F318D}">
      <dsp:nvSpPr>
        <dsp:cNvPr id="0" name=""/>
        <dsp:cNvSpPr/>
      </dsp:nvSpPr>
      <dsp:spPr>
        <a:xfrm>
          <a:off x="5513035" y="827276"/>
          <a:ext cx="2416910" cy="3458699"/>
        </a:xfrm>
        <a:prstGeom prst="rect">
          <a:avLst/>
        </a:prstGeom>
        <a:solidFill>
          <a:schemeClr val="accent2">
            <a:tint val="40000"/>
            <a:alpha val="90000"/>
            <a:hueOff val="5025821"/>
            <a:satOff val="-4378"/>
            <a:lumOff val="-6"/>
            <a:alphaOff val="0"/>
          </a:schemeClr>
        </a:solidFill>
        <a:ln w="9525" cap="flat" cmpd="sng" algn="ctr">
          <a:solidFill>
            <a:schemeClr val="accent2">
              <a:tint val="40000"/>
              <a:alpha val="90000"/>
              <a:hueOff val="5025821"/>
              <a:satOff val="-4378"/>
              <a:lumOff val="-6"/>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GB" sz="1800" b="0" kern="1200" dirty="0" smtClean="0"/>
            <a:t>SIM Overlay</a:t>
          </a:r>
          <a:endParaRPr lang="en-GB" sz="1800" kern="1200" dirty="0"/>
        </a:p>
        <a:p>
          <a:pPr marL="171450" lvl="1" indent="-171450" algn="l" defTabSz="800100">
            <a:lnSpc>
              <a:spcPct val="90000"/>
            </a:lnSpc>
            <a:spcBef>
              <a:spcPct val="0"/>
            </a:spcBef>
            <a:spcAft>
              <a:spcPct val="15000"/>
            </a:spcAft>
            <a:buChar char="••"/>
          </a:pPr>
          <a:r>
            <a:rPr lang="en-GB" sz="1800" b="0" kern="1200" dirty="0" smtClean="0"/>
            <a:t>Optimize Zero Balance</a:t>
          </a:r>
          <a:endParaRPr lang="en-GB" sz="1800" kern="1200" dirty="0"/>
        </a:p>
        <a:p>
          <a:pPr marL="171450" lvl="1" indent="-171450" algn="l" defTabSz="800100">
            <a:lnSpc>
              <a:spcPct val="90000"/>
            </a:lnSpc>
            <a:spcBef>
              <a:spcPct val="0"/>
            </a:spcBef>
            <a:spcAft>
              <a:spcPct val="15000"/>
            </a:spcAft>
            <a:buChar char="••"/>
          </a:pPr>
          <a:r>
            <a:rPr lang="en-GB" sz="1800" b="0" kern="1200" dirty="0" smtClean="0"/>
            <a:t>On-Device Sales</a:t>
          </a:r>
          <a:endParaRPr lang="en-GB" sz="1800" kern="1200" dirty="0"/>
        </a:p>
        <a:p>
          <a:pPr marL="171450" lvl="1" indent="-171450" algn="l" defTabSz="800100">
            <a:lnSpc>
              <a:spcPct val="90000"/>
            </a:lnSpc>
            <a:spcBef>
              <a:spcPct val="0"/>
            </a:spcBef>
            <a:spcAft>
              <a:spcPct val="15000"/>
            </a:spcAft>
            <a:buChar char="••"/>
          </a:pPr>
          <a:r>
            <a:rPr lang="en-GB" sz="1800" kern="1200" dirty="0" smtClean="0"/>
            <a:t>Automated SMS campaigns</a:t>
          </a:r>
          <a:endParaRPr lang="en-GB" sz="1800" kern="1200" dirty="0"/>
        </a:p>
        <a:p>
          <a:pPr marL="171450" lvl="1" indent="-171450" algn="l" defTabSz="800100">
            <a:lnSpc>
              <a:spcPct val="90000"/>
            </a:lnSpc>
            <a:spcBef>
              <a:spcPct val="0"/>
            </a:spcBef>
            <a:spcAft>
              <a:spcPct val="15000"/>
            </a:spcAft>
            <a:buChar char="••"/>
          </a:pPr>
          <a:r>
            <a:rPr lang="en-GB" sz="1800" kern="1200" dirty="0" smtClean="0"/>
            <a:t>Micro-Loans / Mobile Money</a:t>
          </a:r>
          <a:endParaRPr lang="en-GB" sz="1800" kern="1200" dirty="0"/>
        </a:p>
      </dsp:txBody>
      <dsp:txXfrm>
        <a:off x="5513035" y="827276"/>
        <a:ext cx="2416910" cy="3458699"/>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A5EDF2-9C04-49B2-A405-CBA8844FEB1D}" type="datetimeFigureOut">
              <a:rPr lang="en-GB" smtClean="0"/>
              <a:t>04/02/2016</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58F2A1-5B36-4812-B228-BCE59CDCDEC3}" type="slidenum">
              <a:rPr lang="en-GB" smtClean="0"/>
              <a:t>‹#›</a:t>
            </a:fld>
            <a:endParaRPr lang="en-GB"/>
          </a:p>
        </p:txBody>
      </p:sp>
    </p:spTree>
    <p:extLst>
      <p:ext uri="{BB962C8B-B14F-4D97-AF65-F5344CB8AC3E}">
        <p14:creationId xmlns:p14="http://schemas.microsoft.com/office/powerpoint/2010/main" val="3090188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58F2A1-5B36-4812-B228-BCE59CDCDEC3}" type="slidenum">
              <a:rPr lang="en-GB" smtClean="0"/>
              <a:t>2</a:t>
            </a:fld>
            <a:endParaRPr lang="en-GB"/>
          </a:p>
        </p:txBody>
      </p:sp>
    </p:spTree>
    <p:extLst>
      <p:ext uri="{BB962C8B-B14F-4D97-AF65-F5344CB8AC3E}">
        <p14:creationId xmlns:p14="http://schemas.microsoft.com/office/powerpoint/2010/main" val="3570022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58F2A1-5B36-4812-B228-BCE59CDCDEC3}" type="slidenum">
              <a:rPr lang="en-GB" smtClean="0"/>
              <a:t>6</a:t>
            </a:fld>
            <a:endParaRPr lang="en-GB"/>
          </a:p>
        </p:txBody>
      </p:sp>
    </p:spTree>
    <p:extLst>
      <p:ext uri="{BB962C8B-B14F-4D97-AF65-F5344CB8AC3E}">
        <p14:creationId xmlns:p14="http://schemas.microsoft.com/office/powerpoint/2010/main" val="2260336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19295" y="985720"/>
            <a:ext cx="4428445" cy="1221640"/>
          </a:xfrm>
          <a:effectLst>
            <a:outerShdw blurRad="50800" dist="38100" dir="2700000" algn="tl" rotWithShape="0">
              <a:prstClr val="black">
                <a:alpha val="40000"/>
              </a:prstClr>
            </a:outerShdw>
          </a:effectLst>
        </p:spPr>
        <p:txBody>
          <a:bodyPr>
            <a:normAutofit/>
          </a:bodyPr>
          <a:lstStyle>
            <a:lvl1pPr algn="r">
              <a:defRPr sz="3600">
                <a:solidFill>
                  <a:schemeClr val="bg1"/>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2434130" y="2665475"/>
            <a:ext cx="6400800" cy="1068935"/>
          </a:xfrm>
        </p:spPr>
        <p:txBody>
          <a:bodyPr>
            <a:normAutofit/>
          </a:bodyPr>
          <a:lstStyle>
            <a:lvl1pPr marL="0" indent="0" algn="r">
              <a:buNone/>
              <a:defRPr sz="2600">
                <a:solidFill>
                  <a:srgbClr val="157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p>
          <a:p>
            <a:r>
              <a:rPr lang="en-US" dirty="0" smtClean="0"/>
              <a:t>Master subtitle style</a:t>
            </a:r>
            <a:endParaRPr lang="en-US" dirty="0"/>
          </a:p>
        </p:txBody>
      </p:sp>
      <p:sp>
        <p:nvSpPr>
          <p:cNvPr id="4" name="Date Placeholder 3"/>
          <p:cNvSpPr>
            <a:spLocks noGrp="1"/>
          </p:cNvSpPr>
          <p:nvPr>
            <p:ph type="dt" sz="half" idx="10"/>
          </p:nvPr>
        </p:nvSpPr>
        <p:spPr/>
        <p:txBody>
          <a:bodyPr/>
          <a:lstStyle/>
          <a:p>
            <a:fld id="{C518C7E3-6FF5-4BEE-83C7-F69EE2D97DA6}" type="datetime1">
              <a:rPr lang="en-GB" smtClean="0"/>
              <a:t>04/02/2016</a:t>
            </a:fld>
            <a:endParaRPr lang="en-US"/>
          </a:p>
        </p:txBody>
      </p:sp>
      <p:sp>
        <p:nvSpPr>
          <p:cNvPr id="5" name="Footer Placeholder 4"/>
          <p:cNvSpPr>
            <a:spLocks noGrp="1"/>
          </p:cNvSpPr>
          <p:nvPr>
            <p:ph type="ftr" sz="quarter" idx="11"/>
          </p:nvPr>
        </p:nvSpPr>
        <p:spPr/>
        <p:txBody>
          <a:bodyPr/>
          <a:lstStyle/>
          <a:p>
            <a:r>
              <a:rPr lang="en-US" smtClean="0"/>
              <a:t>We will be happy to provide detailed information about any of the mentioned bullets-points</a:t>
            </a:r>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A3AFF4-48B6-4A2F-9603-6727D28CB2A3}" type="datetime1">
              <a:rPr lang="en-GB" smtClean="0"/>
              <a:t>04/02/2016</a:t>
            </a:fld>
            <a:endParaRPr lang="en-US"/>
          </a:p>
        </p:txBody>
      </p:sp>
      <p:sp>
        <p:nvSpPr>
          <p:cNvPr id="6" name="Footer Placeholder 5"/>
          <p:cNvSpPr>
            <a:spLocks noGrp="1"/>
          </p:cNvSpPr>
          <p:nvPr>
            <p:ph type="ftr" sz="quarter" idx="11"/>
          </p:nvPr>
        </p:nvSpPr>
        <p:spPr/>
        <p:txBody>
          <a:bodyPr/>
          <a:lstStyle/>
          <a:p>
            <a:r>
              <a:rPr lang="en-US" smtClean="0"/>
              <a:t>We will be happy to provide detailed information about any of the mentioned bullets-points</a:t>
            </a:r>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07C13-40DD-4FAC-944A-8917133D4A87}" type="datetime1">
              <a:rPr lang="en-GB" smtClean="0"/>
              <a:t>04/02/2016</a:t>
            </a:fld>
            <a:endParaRPr lang="en-US"/>
          </a:p>
        </p:txBody>
      </p:sp>
      <p:sp>
        <p:nvSpPr>
          <p:cNvPr id="5" name="Footer Placeholder 4"/>
          <p:cNvSpPr>
            <a:spLocks noGrp="1"/>
          </p:cNvSpPr>
          <p:nvPr>
            <p:ph type="ftr" sz="quarter" idx="11"/>
          </p:nvPr>
        </p:nvSpPr>
        <p:spPr/>
        <p:txBody>
          <a:bodyPr/>
          <a:lstStyle/>
          <a:p>
            <a:r>
              <a:rPr lang="en-US" smtClean="0"/>
              <a:t>We will be happy to provide detailed information about any of the mentioned bullets-points</a:t>
            </a:r>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83B578-9675-4A3E-B833-A9BB6155887E}" type="datetime1">
              <a:rPr lang="en-GB" smtClean="0"/>
              <a:t>04/02/2016</a:t>
            </a:fld>
            <a:endParaRPr lang="en-US"/>
          </a:p>
        </p:txBody>
      </p:sp>
      <p:sp>
        <p:nvSpPr>
          <p:cNvPr id="5" name="Footer Placeholder 4"/>
          <p:cNvSpPr>
            <a:spLocks noGrp="1"/>
          </p:cNvSpPr>
          <p:nvPr>
            <p:ph type="ftr" sz="quarter" idx="11"/>
          </p:nvPr>
        </p:nvSpPr>
        <p:spPr/>
        <p:txBody>
          <a:bodyPr/>
          <a:lstStyle/>
          <a:p>
            <a:r>
              <a:rPr lang="en-US" smtClean="0"/>
              <a:t>We will be happy to provide detailed information about any of the mentioned bullets-points</a:t>
            </a:r>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1425" y="680310"/>
            <a:ext cx="6566315" cy="610820"/>
          </a:xfrm>
        </p:spPr>
        <p:txBody>
          <a:bodyPr>
            <a:normAutofit/>
          </a:bodyPr>
          <a:lstStyle>
            <a:lvl1pPr algn="l">
              <a:defRPr sz="3600">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2128720" y="1749245"/>
            <a:ext cx="6413610" cy="4581150"/>
          </a:xfrm>
        </p:spPr>
        <p:txBody>
          <a:bodyPr/>
          <a:lstStyle>
            <a:lvl1pPr>
              <a:defRPr sz="2800">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5CD394A-60A8-4CDF-826A-6711036404BB}" type="datetime1">
              <a:rPr lang="en-GB" smtClean="0"/>
              <a:t>04/02/2016</a:t>
            </a:fld>
            <a:endParaRPr lang="en-US"/>
          </a:p>
        </p:txBody>
      </p:sp>
      <p:sp>
        <p:nvSpPr>
          <p:cNvPr id="5" name="Footer Placeholder 4"/>
          <p:cNvSpPr>
            <a:spLocks noGrp="1"/>
          </p:cNvSpPr>
          <p:nvPr>
            <p:ph type="ftr" sz="quarter" idx="11"/>
          </p:nvPr>
        </p:nvSpPr>
        <p:spPr/>
        <p:txBody>
          <a:bodyPr/>
          <a:lstStyle/>
          <a:p>
            <a:r>
              <a:rPr lang="en-US" smtClean="0"/>
              <a:t>We will be happy to provide detailed information about any of the mentioned bullets-points</a:t>
            </a:r>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0" y="527605"/>
            <a:ext cx="7016195" cy="684885"/>
          </a:xfrm>
        </p:spPr>
        <p:txBody>
          <a:bodyPr>
            <a:normAutofit/>
          </a:bodyPr>
          <a:lstStyle>
            <a:lvl1pPr algn="l">
              <a:defRPr sz="3600">
                <a:solidFill>
                  <a:srgbClr val="157FFF"/>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443835"/>
            <a:ext cx="7016195" cy="4275740"/>
          </a:xfrm>
        </p:spPr>
        <p:txBody>
          <a:bodyPr/>
          <a:lstStyle>
            <a:lvl1pPr>
              <a:defRPr sz="2800">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62D69ED-4D37-49E8-9744-826A8DF29899}" type="datetime1">
              <a:rPr lang="en-GB" smtClean="0"/>
              <a:t>04/02/2016</a:t>
            </a:fld>
            <a:endParaRPr lang="en-US"/>
          </a:p>
        </p:txBody>
      </p:sp>
      <p:sp>
        <p:nvSpPr>
          <p:cNvPr id="5" name="Footer Placeholder 4"/>
          <p:cNvSpPr>
            <a:spLocks noGrp="1"/>
          </p:cNvSpPr>
          <p:nvPr>
            <p:ph type="ftr" sz="quarter" idx="11"/>
          </p:nvPr>
        </p:nvSpPr>
        <p:spPr/>
        <p:txBody>
          <a:bodyPr/>
          <a:lstStyle/>
          <a:p>
            <a:r>
              <a:rPr lang="en-US" smtClean="0"/>
              <a:t>We will be happy to provide detailed information about any of the mentioned bullets-points</a:t>
            </a:r>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32742F-2E43-46B7-9F60-3616922FCE4A}" type="datetime1">
              <a:rPr lang="en-GB" smtClean="0"/>
              <a:t>04/02/2016</a:t>
            </a:fld>
            <a:endParaRPr lang="en-US"/>
          </a:p>
        </p:txBody>
      </p:sp>
      <p:sp>
        <p:nvSpPr>
          <p:cNvPr id="5" name="Footer Placeholder 4"/>
          <p:cNvSpPr>
            <a:spLocks noGrp="1"/>
          </p:cNvSpPr>
          <p:nvPr>
            <p:ph type="ftr" sz="quarter" idx="11"/>
          </p:nvPr>
        </p:nvSpPr>
        <p:spPr/>
        <p:txBody>
          <a:bodyPr/>
          <a:lstStyle/>
          <a:p>
            <a:r>
              <a:rPr lang="en-US" smtClean="0"/>
              <a:t>We will be happy to provide detailed information about any of the mentioned bullets-points</a:t>
            </a:r>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A041FD-68C3-4323-84FE-AC2CE049DBCF}" type="datetime1">
              <a:rPr lang="en-GB" smtClean="0"/>
              <a:t>04/02/2016</a:t>
            </a:fld>
            <a:endParaRPr lang="en-US"/>
          </a:p>
        </p:txBody>
      </p:sp>
      <p:sp>
        <p:nvSpPr>
          <p:cNvPr id="6" name="Footer Placeholder 5"/>
          <p:cNvSpPr>
            <a:spLocks noGrp="1"/>
          </p:cNvSpPr>
          <p:nvPr>
            <p:ph type="ftr" sz="quarter" idx="11"/>
          </p:nvPr>
        </p:nvSpPr>
        <p:spPr/>
        <p:txBody>
          <a:bodyPr/>
          <a:lstStyle/>
          <a:p>
            <a:r>
              <a:rPr lang="en-US" smtClean="0"/>
              <a:t>We will be happy to provide detailed information about any of the mentioned bullets-points</a:t>
            </a:r>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81425" y="680310"/>
            <a:ext cx="6244435" cy="532180"/>
          </a:xfrm>
        </p:spPr>
        <p:txBody>
          <a:bodyPr>
            <a:normAutofit/>
          </a:bodyPr>
          <a:lstStyle>
            <a:lvl1pPr algn="l">
              <a:defRPr sz="3600">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281425" y="1749245"/>
            <a:ext cx="3054100" cy="773424"/>
          </a:xfrm>
        </p:spPr>
        <p:txBody>
          <a:bodyPr anchor="b"/>
          <a:lstStyle>
            <a:lvl1pPr marL="0" indent="0">
              <a:buNone/>
              <a:defRPr sz="2400" b="1" baseline="0">
                <a:solidFill>
                  <a:srgbClr val="157FF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2281425" y="2512770"/>
            <a:ext cx="3054100" cy="3035058"/>
          </a:xfrm>
        </p:spPr>
        <p:txBody>
          <a:bodyPr/>
          <a:lstStyle>
            <a:lvl1pPr>
              <a:defRPr sz="2400">
                <a:solidFill>
                  <a:schemeClr val="tx2">
                    <a:lumMod val="75000"/>
                  </a:schemeClr>
                </a:solidFill>
              </a:defRPr>
            </a:lvl1pPr>
            <a:lvl2pPr>
              <a:defRPr sz="2000">
                <a:solidFill>
                  <a:schemeClr val="tx2">
                    <a:lumMod val="75000"/>
                  </a:schemeClr>
                </a:solidFill>
              </a:defRPr>
            </a:lvl2pPr>
            <a:lvl3pPr>
              <a:defRPr sz="1800">
                <a:solidFill>
                  <a:schemeClr val="tx2">
                    <a:lumMod val="75000"/>
                  </a:schemeClr>
                </a:solidFill>
              </a:defRPr>
            </a:lvl3pPr>
            <a:lvl4pPr>
              <a:defRPr sz="1600">
                <a:solidFill>
                  <a:schemeClr val="tx2">
                    <a:lumMod val="75000"/>
                  </a:schemeClr>
                </a:solidFill>
              </a:defRPr>
            </a:lvl4pPr>
            <a:lvl5pPr>
              <a:defRPr sz="1600">
                <a:solidFill>
                  <a:schemeClr val="tx2">
                    <a:lumMod val="75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5793640" y="1749245"/>
            <a:ext cx="3054100" cy="773424"/>
          </a:xfrm>
        </p:spPr>
        <p:txBody>
          <a:bodyPr anchor="b"/>
          <a:lstStyle>
            <a:lvl1pPr marL="0" indent="0">
              <a:buNone/>
              <a:defRPr sz="2400" b="1">
                <a:solidFill>
                  <a:srgbClr val="157FF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5793640" y="2512770"/>
            <a:ext cx="3054100" cy="3035058"/>
          </a:xfrm>
        </p:spPr>
        <p:txBody>
          <a:bodyPr/>
          <a:lstStyle>
            <a:lvl1pPr>
              <a:defRPr sz="2400">
                <a:solidFill>
                  <a:schemeClr val="tx2">
                    <a:lumMod val="75000"/>
                  </a:schemeClr>
                </a:solidFill>
              </a:defRPr>
            </a:lvl1pPr>
            <a:lvl2pPr>
              <a:defRPr sz="2000">
                <a:solidFill>
                  <a:schemeClr val="tx2">
                    <a:lumMod val="75000"/>
                  </a:schemeClr>
                </a:solidFill>
              </a:defRPr>
            </a:lvl2pPr>
            <a:lvl3pPr>
              <a:defRPr sz="1800">
                <a:solidFill>
                  <a:schemeClr val="tx2">
                    <a:lumMod val="75000"/>
                  </a:schemeClr>
                </a:solidFill>
              </a:defRPr>
            </a:lvl3pPr>
            <a:lvl4pPr>
              <a:defRPr sz="1600">
                <a:solidFill>
                  <a:schemeClr val="tx2">
                    <a:lumMod val="75000"/>
                  </a:schemeClr>
                </a:solidFill>
              </a:defRPr>
            </a:lvl4pPr>
            <a:lvl5pPr>
              <a:defRPr sz="1600">
                <a:solidFill>
                  <a:schemeClr val="tx2">
                    <a:lumMod val="75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6B1C2A88-8A1D-463E-A29B-26D9DE72EBAE}" type="datetime1">
              <a:rPr lang="en-GB" smtClean="0"/>
              <a:t>04/02/2016</a:t>
            </a:fld>
            <a:endParaRPr lang="en-US"/>
          </a:p>
        </p:txBody>
      </p:sp>
      <p:sp>
        <p:nvSpPr>
          <p:cNvPr id="8" name="Footer Placeholder 7"/>
          <p:cNvSpPr>
            <a:spLocks noGrp="1"/>
          </p:cNvSpPr>
          <p:nvPr>
            <p:ph type="ftr" sz="quarter" idx="11"/>
          </p:nvPr>
        </p:nvSpPr>
        <p:spPr/>
        <p:txBody>
          <a:bodyPr/>
          <a:lstStyle/>
          <a:p>
            <a:r>
              <a:rPr lang="en-US" smtClean="0"/>
              <a:t>We will be happy to provide detailed information about any of the mentioned bullets-points</a:t>
            </a:r>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F63F73-75DB-4D39-91D9-FD2D52FC484B}" type="datetime1">
              <a:rPr lang="en-GB" smtClean="0"/>
              <a:t>04/02/2016</a:t>
            </a:fld>
            <a:endParaRPr lang="en-US"/>
          </a:p>
        </p:txBody>
      </p:sp>
      <p:sp>
        <p:nvSpPr>
          <p:cNvPr id="4" name="Footer Placeholder 3"/>
          <p:cNvSpPr>
            <a:spLocks noGrp="1"/>
          </p:cNvSpPr>
          <p:nvPr>
            <p:ph type="ftr" sz="quarter" idx="11"/>
          </p:nvPr>
        </p:nvSpPr>
        <p:spPr/>
        <p:txBody>
          <a:bodyPr/>
          <a:lstStyle/>
          <a:p>
            <a:r>
              <a:rPr lang="en-US" smtClean="0"/>
              <a:t>We will be happy to provide detailed information about any of the mentioned bullets-points</a:t>
            </a:r>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9B8FF9-7D9E-449D-92F8-9F82AD532F5D}" type="datetime1">
              <a:rPr lang="en-GB" smtClean="0"/>
              <a:t>04/02/2016</a:t>
            </a:fld>
            <a:endParaRPr lang="en-US"/>
          </a:p>
        </p:txBody>
      </p:sp>
      <p:sp>
        <p:nvSpPr>
          <p:cNvPr id="3" name="Footer Placeholder 2"/>
          <p:cNvSpPr>
            <a:spLocks noGrp="1"/>
          </p:cNvSpPr>
          <p:nvPr>
            <p:ph type="ftr" sz="quarter" idx="11"/>
          </p:nvPr>
        </p:nvSpPr>
        <p:spPr/>
        <p:txBody>
          <a:bodyPr/>
          <a:lstStyle/>
          <a:p>
            <a:r>
              <a:rPr lang="en-US" smtClean="0"/>
              <a:t>We will be happy to provide detailed information about any of the mentioned bullets-points</a:t>
            </a:r>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4CD5B6-E8AF-45C8-A015-912E84310D52}" type="datetime1">
              <a:rPr lang="en-GB" smtClean="0"/>
              <a:t>04/02/2016</a:t>
            </a:fld>
            <a:endParaRPr lang="en-US"/>
          </a:p>
        </p:txBody>
      </p:sp>
      <p:sp>
        <p:nvSpPr>
          <p:cNvPr id="6" name="Footer Placeholder 5"/>
          <p:cNvSpPr>
            <a:spLocks noGrp="1"/>
          </p:cNvSpPr>
          <p:nvPr>
            <p:ph type="ftr" sz="quarter" idx="11"/>
          </p:nvPr>
        </p:nvSpPr>
        <p:spPr/>
        <p:txBody>
          <a:bodyPr/>
          <a:lstStyle/>
          <a:p>
            <a:r>
              <a:rPr lang="en-US" smtClean="0"/>
              <a:t>We will be happy to provide detailed information about any of the mentioned bullets-points</a:t>
            </a:r>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D5163-C0C2-4600-8DCB-6DFBAE64B7F4}" type="datetime1">
              <a:rPr lang="en-GB" smtClean="0"/>
              <a:t>04/02/2016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We will be happy to provide detailed information about any of the mentioned bullets-points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9.emf"/><Relationship Id="rId3" Type="http://schemas.openxmlformats.org/officeDocument/2006/relationships/image" Target="../media/image24.emf"/><Relationship Id="rId7" Type="http://schemas.openxmlformats.org/officeDocument/2006/relationships/image" Target="../media/image28.jpg"/><Relationship Id="rId2" Type="http://schemas.openxmlformats.org/officeDocument/2006/relationships/image" Target="../media/image23.emf"/><Relationship Id="rId1" Type="http://schemas.openxmlformats.org/officeDocument/2006/relationships/slideLayout" Target="../slideLayouts/slideLayout2.xml"/><Relationship Id="rId6" Type="http://schemas.openxmlformats.org/officeDocument/2006/relationships/image" Target="../media/image27.emf"/><Relationship Id="rId5" Type="http://schemas.openxmlformats.org/officeDocument/2006/relationships/image" Target="../media/image26.png"/><Relationship Id="rId4" Type="http://schemas.openxmlformats.org/officeDocument/2006/relationships/image" Target="../media/image25.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0.jpeg"/><Relationship Id="rId13" Type="http://schemas.openxmlformats.org/officeDocument/2006/relationships/image" Target="../media/image15.png"/><Relationship Id="rId18" Type="http://schemas.openxmlformats.org/officeDocument/2006/relationships/image" Target="../media/image20.jpeg"/><Relationship Id="rId3" Type="http://schemas.openxmlformats.org/officeDocument/2006/relationships/image" Target="../media/image5.png"/><Relationship Id="rId7" Type="http://schemas.openxmlformats.org/officeDocument/2006/relationships/image" Target="../media/image9.jpeg"/><Relationship Id="rId12" Type="http://schemas.openxmlformats.org/officeDocument/2006/relationships/image" Target="../media/image14.jpeg"/><Relationship Id="rId17" Type="http://schemas.openxmlformats.org/officeDocument/2006/relationships/image" Target="../media/image19.png"/><Relationship Id="rId2" Type="http://schemas.openxmlformats.org/officeDocument/2006/relationships/image" Target="../media/image4.jpeg"/><Relationship Id="rId16" Type="http://schemas.openxmlformats.org/officeDocument/2006/relationships/image" Target="../media/image18.png"/><Relationship Id="rId20" Type="http://schemas.openxmlformats.org/officeDocument/2006/relationships/image" Target="../media/image22.jpeg"/><Relationship Id="rId1" Type="http://schemas.openxmlformats.org/officeDocument/2006/relationships/slideLayout" Target="../slideLayouts/slideLayout2.xml"/><Relationship Id="rId6" Type="http://schemas.openxmlformats.org/officeDocument/2006/relationships/image" Target="../media/image8.jpeg"/><Relationship Id="rId11" Type="http://schemas.openxmlformats.org/officeDocument/2006/relationships/image" Target="../media/image13.jpeg"/><Relationship Id="rId5" Type="http://schemas.openxmlformats.org/officeDocument/2006/relationships/image" Target="../media/image7.jpeg"/><Relationship Id="rId15" Type="http://schemas.openxmlformats.org/officeDocument/2006/relationships/image" Target="../media/image17.jpeg"/><Relationship Id="rId10" Type="http://schemas.openxmlformats.org/officeDocument/2006/relationships/image" Target="../media/image12.png"/><Relationship Id="rId19" Type="http://schemas.openxmlformats.org/officeDocument/2006/relationships/image" Target="../media/image21.jpeg"/><Relationship Id="rId4" Type="http://schemas.openxmlformats.org/officeDocument/2006/relationships/image" Target="../media/image6.jpeg"/><Relationship Id="rId9" Type="http://schemas.openxmlformats.org/officeDocument/2006/relationships/image" Target="../media/image11.jpeg"/><Relationship Id="rId1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08475" y="680310"/>
            <a:ext cx="5335525" cy="1832460"/>
          </a:xfrm>
        </p:spPr>
        <p:txBody>
          <a:bodyPr>
            <a:normAutofit/>
          </a:bodyPr>
          <a:lstStyle/>
          <a:p>
            <a:r>
              <a:rPr lang="en-US" sz="5400" dirty="0" err="1" smtClean="0"/>
              <a:t>TKonsult</a:t>
            </a:r>
            <a:r>
              <a:rPr lang="en-US" sz="5400" dirty="0" smtClean="0"/>
              <a:t/>
            </a:r>
            <a:br>
              <a:rPr lang="en-US" sz="5400" dirty="0" smtClean="0"/>
            </a:br>
            <a:r>
              <a:rPr lang="en-US" sz="2000" dirty="0" smtClean="0"/>
              <a:t>Marketing Support</a:t>
            </a:r>
            <a:br>
              <a:rPr lang="en-US" sz="2000" dirty="0" smtClean="0"/>
            </a:br>
            <a:r>
              <a:rPr lang="en-US" sz="2000" dirty="0" smtClean="0"/>
              <a:t>Increasing Revenue and Market Share through an innovative  product/service portfolio</a:t>
            </a:r>
            <a:endParaRPr lang="en-US" sz="5400" dirty="0"/>
          </a:p>
        </p:txBody>
      </p:sp>
      <p:sp>
        <p:nvSpPr>
          <p:cNvPr id="3" name="Subtitle 2"/>
          <p:cNvSpPr>
            <a:spLocks noGrp="1"/>
          </p:cNvSpPr>
          <p:nvPr>
            <p:ph type="subTitle" idx="1"/>
          </p:nvPr>
        </p:nvSpPr>
        <p:spPr>
          <a:xfrm>
            <a:off x="2434130" y="2665475"/>
            <a:ext cx="6400800" cy="2443280"/>
          </a:xfrm>
        </p:spPr>
        <p:txBody>
          <a:bodyPr>
            <a:normAutofit/>
          </a:bodyPr>
          <a:lstStyle/>
          <a:p>
            <a:r>
              <a:rPr lang="en-US" dirty="0" smtClean="0"/>
              <a:t>Delivering tangible </a:t>
            </a:r>
          </a:p>
          <a:p>
            <a:r>
              <a:rPr lang="en-US" dirty="0" smtClean="0"/>
              <a:t>results in </a:t>
            </a:r>
          </a:p>
          <a:p>
            <a:r>
              <a:rPr lang="en-US" dirty="0" smtClean="0"/>
              <a:t>Emergent Economies </a:t>
            </a:r>
          </a:p>
          <a:p>
            <a:r>
              <a:rPr lang="en-US" dirty="0" smtClean="0"/>
              <a:t>across the globe</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0400" y="4686300"/>
            <a:ext cx="2133600" cy="2171700"/>
          </a:xfrm>
          <a:prstGeom prst="rect">
            <a:avLst/>
          </a:prstGeom>
        </p:spPr>
      </p:pic>
    </p:spTree>
    <p:extLst>
      <p:ext uri="{BB962C8B-B14F-4D97-AF65-F5344CB8AC3E}">
        <p14:creationId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Our Partners</a:t>
            </a:r>
            <a:endParaRPr lang="en-GB" dirty="0"/>
          </a:p>
        </p:txBody>
      </p:sp>
      <p:sp>
        <p:nvSpPr>
          <p:cNvPr id="4" name="Slide Number Placeholder 3"/>
          <p:cNvSpPr>
            <a:spLocks noGrp="1"/>
          </p:cNvSpPr>
          <p:nvPr>
            <p:ph type="sldNum" sz="quarter" idx="12"/>
          </p:nvPr>
        </p:nvSpPr>
        <p:spPr>
          <a:xfrm>
            <a:off x="6251755" y="6385289"/>
            <a:ext cx="2133600" cy="365125"/>
          </a:xfrm>
        </p:spPr>
        <p:txBody>
          <a:bodyPr/>
          <a:lstStyle/>
          <a:p>
            <a:fld id="{B82CCC60-E8CD-4174-8B1A-7DF615B22EEF}" type="slidenum">
              <a:rPr lang="en-US" smtClean="0"/>
              <a:pPr/>
              <a:t>10</a:t>
            </a:fld>
            <a:endParaRPr lang="en-US"/>
          </a:p>
        </p:txBody>
      </p:sp>
      <p:sp>
        <p:nvSpPr>
          <p:cNvPr id="7" name="Rectangle 6"/>
          <p:cNvSpPr/>
          <p:nvPr/>
        </p:nvSpPr>
        <p:spPr>
          <a:xfrm>
            <a:off x="2133295" y="1901950"/>
            <a:ext cx="2438705" cy="1754326"/>
          </a:xfrm>
          <a:prstGeom prst="rect">
            <a:avLst/>
          </a:prstGeom>
          <a:solidFill>
            <a:srgbClr val="92D050"/>
          </a:solidFill>
        </p:spPr>
        <p:txBody>
          <a:bodyPr wrap="square">
            <a:spAutoFit/>
          </a:bodyPr>
          <a:lstStyle/>
          <a:p>
            <a:r>
              <a:rPr lang="en-GB" b="1" i="1" dirty="0">
                <a:solidFill>
                  <a:schemeClr val="bg1"/>
                </a:solidFill>
                <a:latin typeface="KievitOT-Italic"/>
              </a:rPr>
              <a:t>a3</a:t>
            </a:r>
          </a:p>
          <a:p>
            <a:r>
              <a:rPr lang="en-GB" b="1" i="1" dirty="0">
                <a:solidFill>
                  <a:schemeClr val="bg1"/>
                </a:solidFill>
                <a:latin typeface="Kievit-RegularItalic"/>
              </a:rPr>
              <a:t>Real data,</a:t>
            </a:r>
          </a:p>
          <a:p>
            <a:r>
              <a:rPr lang="en-GB" b="1" i="1" dirty="0">
                <a:solidFill>
                  <a:schemeClr val="bg1"/>
                </a:solidFill>
                <a:latin typeface="Kievit-RegularItalic"/>
              </a:rPr>
              <a:t>powerful </a:t>
            </a:r>
            <a:r>
              <a:rPr lang="en-GB" b="1" i="1" dirty="0" smtClean="0">
                <a:solidFill>
                  <a:schemeClr val="bg1"/>
                </a:solidFill>
                <a:latin typeface="Kievit-RegularItalic"/>
              </a:rPr>
              <a:t>decisions</a:t>
            </a:r>
          </a:p>
          <a:p>
            <a:pPr algn="r"/>
            <a:r>
              <a:rPr lang="en-GB" i="1" dirty="0">
                <a:solidFill>
                  <a:schemeClr val="bg1"/>
                </a:solidFill>
              </a:rPr>
              <a:t>applied</a:t>
            </a:r>
          </a:p>
          <a:p>
            <a:pPr algn="r"/>
            <a:r>
              <a:rPr lang="en-GB" i="1" dirty="0">
                <a:solidFill>
                  <a:schemeClr val="bg1"/>
                </a:solidFill>
              </a:rPr>
              <a:t>advanced</a:t>
            </a:r>
          </a:p>
          <a:p>
            <a:pPr algn="r"/>
            <a:r>
              <a:rPr lang="en-GB" i="1" dirty="0">
                <a:solidFill>
                  <a:schemeClr val="bg1"/>
                </a:solidFill>
              </a:rPr>
              <a:t>analytics</a:t>
            </a:r>
            <a:endParaRPr lang="en-GB" b="1" dirty="0">
              <a:solidFill>
                <a:schemeClr val="bg1"/>
              </a:solidFill>
            </a:endParaRPr>
          </a:p>
        </p:txBody>
      </p:sp>
      <p:pic>
        <p:nvPicPr>
          <p:cNvPr id="8" name="Picture 7"/>
          <p:cNvPicPr>
            <a:picLocks noChangeAspect="1"/>
          </p:cNvPicPr>
          <p:nvPr/>
        </p:nvPicPr>
        <p:blipFill>
          <a:blip r:embed="rId2"/>
          <a:stretch>
            <a:fillRect/>
          </a:stretch>
        </p:blipFill>
        <p:spPr>
          <a:xfrm>
            <a:off x="5793640" y="1840662"/>
            <a:ext cx="2137870" cy="1027752"/>
          </a:xfrm>
          <a:prstGeom prst="rect">
            <a:avLst/>
          </a:prstGeom>
        </p:spPr>
      </p:pic>
      <p:pic>
        <p:nvPicPr>
          <p:cNvPr id="9" name="Picture 8"/>
          <p:cNvPicPr>
            <a:picLocks noChangeAspect="1"/>
          </p:cNvPicPr>
          <p:nvPr/>
        </p:nvPicPr>
        <p:blipFill>
          <a:blip r:embed="rId3"/>
          <a:stretch>
            <a:fillRect/>
          </a:stretch>
        </p:blipFill>
        <p:spPr>
          <a:xfrm>
            <a:off x="4877410" y="3123590"/>
            <a:ext cx="3970330" cy="682793"/>
          </a:xfrm>
          <a:prstGeom prst="rect">
            <a:avLst/>
          </a:prstGeom>
        </p:spPr>
      </p:pic>
      <p:pic>
        <p:nvPicPr>
          <p:cNvPr id="11" name="Picture 10"/>
          <p:cNvPicPr>
            <a:picLocks noChangeAspect="1"/>
          </p:cNvPicPr>
          <p:nvPr/>
        </p:nvPicPr>
        <p:blipFill>
          <a:blip r:embed="rId4"/>
          <a:stretch>
            <a:fillRect/>
          </a:stretch>
        </p:blipFill>
        <p:spPr>
          <a:xfrm>
            <a:off x="1273696" y="3727339"/>
            <a:ext cx="3298304" cy="865356"/>
          </a:xfrm>
          <a:prstGeom prst="rect">
            <a:avLst/>
          </a:prstGeom>
        </p:spPr>
      </p:pic>
      <p:pic>
        <p:nvPicPr>
          <p:cNvPr id="12" name="Picture 11"/>
          <p:cNvPicPr>
            <a:picLocks noChangeAspect="1"/>
          </p:cNvPicPr>
          <p:nvPr/>
        </p:nvPicPr>
        <p:blipFill rotWithShape="1">
          <a:blip r:embed="rId5" cstate="print">
            <a:extLst>
              <a:ext uri="{28A0092B-C50C-407E-A947-70E740481C1C}">
                <a14:useLocalDpi xmlns:a14="http://schemas.microsoft.com/office/drawing/2010/main" val="0"/>
              </a:ext>
            </a:extLst>
          </a:blip>
          <a:srcRect r="53711"/>
          <a:stretch/>
        </p:blipFill>
        <p:spPr>
          <a:xfrm>
            <a:off x="7284599" y="3879454"/>
            <a:ext cx="1441765" cy="792553"/>
          </a:xfrm>
          <a:prstGeom prst="rect">
            <a:avLst/>
          </a:prstGeom>
        </p:spPr>
      </p:pic>
      <p:pic>
        <p:nvPicPr>
          <p:cNvPr id="13" name="Picture 12"/>
          <p:cNvPicPr>
            <a:picLocks noChangeAspect="1"/>
          </p:cNvPicPr>
          <p:nvPr/>
        </p:nvPicPr>
        <p:blipFill rotWithShape="1">
          <a:blip r:embed="rId5" cstate="print">
            <a:extLst>
              <a:ext uri="{28A0092B-C50C-407E-A947-70E740481C1C}">
                <a14:useLocalDpi xmlns:a14="http://schemas.microsoft.com/office/drawing/2010/main" val="0"/>
              </a:ext>
            </a:extLst>
          </a:blip>
          <a:srcRect l="54732"/>
          <a:stretch/>
        </p:blipFill>
        <p:spPr>
          <a:xfrm>
            <a:off x="4572000" y="3858087"/>
            <a:ext cx="1409965" cy="792553"/>
          </a:xfrm>
          <a:prstGeom prst="rect">
            <a:avLst/>
          </a:prstGeom>
        </p:spPr>
      </p:pic>
      <p:pic>
        <p:nvPicPr>
          <p:cNvPr id="15" name="Picture 14"/>
          <p:cNvPicPr>
            <a:picLocks noChangeAspect="1"/>
          </p:cNvPicPr>
          <p:nvPr/>
        </p:nvPicPr>
        <p:blipFill>
          <a:blip r:embed="rId6"/>
          <a:stretch>
            <a:fillRect/>
          </a:stretch>
        </p:blipFill>
        <p:spPr>
          <a:xfrm>
            <a:off x="6645791" y="4991855"/>
            <a:ext cx="2080573" cy="1058449"/>
          </a:xfrm>
          <a:prstGeom prst="rect">
            <a:avLst/>
          </a:prstGeom>
        </p:spPr>
      </p:pic>
      <p:sp>
        <p:nvSpPr>
          <p:cNvPr id="36" name="Rectangle 2"/>
          <p:cNvSpPr txBox="1">
            <a:spLocks noChangeArrowheads="1"/>
          </p:cNvSpPr>
          <p:nvPr/>
        </p:nvSpPr>
        <p:spPr>
          <a:xfrm>
            <a:off x="1273696" y="4794506"/>
            <a:ext cx="3298304" cy="614168"/>
          </a:xfrm>
          <a:prstGeom prst="rect">
            <a:avLst/>
          </a:prstGeom>
          <a:gradFill>
            <a:gsLst>
              <a:gs pos="0">
                <a:schemeClr val="accent1">
                  <a:lumMod val="75000"/>
                </a:schemeClr>
              </a:gs>
              <a:gs pos="71000">
                <a:schemeClr val="accent1">
                  <a:lumMod val="45000"/>
                  <a:lumOff val="55000"/>
                </a:schemeClr>
              </a:gs>
              <a:gs pos="90000">
                <a:schemeClr val="accent1">
                  <a:lumMod val="45000"/>
                  <a:lumOff val="55000"/>
                </a:schemeClr>
              </a:gs>
              <a:gs pos="100000">
                <a:schemeClr val="accent1">
                  <a:lumMod val="30000"/>
                  <a:lumOff val="70000"/>
                </a:schemeClr>
              </a:gs>
            </a:gsLst>
            <a:lin ang="5400000" scaled="1"/>
          </a:gradFill>
        </p:spPr>
        <p:txBody>
          <a:bodyPr vert="horz" lIns="91440" tIns="45720" rIns="91440" bIns="45720" rtlCol="0" anchor="ctr">
            <a:normAutofit fontScale="62500" lnSpcReduction="20000"/>
          </a:bodyPr>
          <a:lstStyle>
            <a:lvl1pPr algn="l" defTabSz="914400" rtl="0" eaLnBrk="1" latinLnBrk="0" hangingPunct="1">
              <a:spcBef>
                <a:spcPct val="0"/>
              </a:spcBef>
              <a:buNone/>
              <a:defRPr sz="3600" kern="1200">
                <a:solidFill>
                  <a:schemeClr val="bg1"/>
                </a:solidFill>
                <a:latin typeface="+mj-lt"/>
                <a:ea typeface="+mj-ea"/>
                <a:cs typeface="+mj-cs"/>
              </a:defRPr>
            </a:lvl1pPr>
          </a:lstStyle>
          <a:p>
            <a:r>
              <a:rPr lang="en-GB" altLang="en-US" smtClean="0"/>
              <a:t>Mobile Satellite Services</a:t>
            </a:r>
            <a:endParaRPr lang="en-GB" altLang="en-US" dirty="0"/>
          </a:p>
        </p:txBody>
      </p:sp>
      <p:pic>
        <p:nvPicPr>
          <p:cNvPr id="3" name="Picture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730946" y="4575435"/>
            <a:ext cx="1755899" cy="1666478"/>
          </a:xfrm>
          <a:prstGeom prst="rect">
            <a:avLst/>
          </a:prstGeom>
        </p:spPr>
      </p:pic>
      <p:sp>
        <p:nvSpPr>
          <p:cNvPr id="5" name="Date Placeholder 4"/>
          <p:cNvSpPr>
            <a:spLocks noGrp="1"/>
          </p:cNvSpPr>
          <p:nvPr>
            <p:ph type="dt" sz="half" idx="10"/>
          </p:nvPr>
        </p:nvSpPr>
        <p:spPr/>
        <p:txBody>
          <a:bodyPr/>
          <a:lstStyle/>
          <a:p>
            <a:fld id="{A9862AFD-C9BC-4FBB-9B68-6EB03CBA4D33}" type="datetime1">
              <a:rPr lang="en-GB" smtClean="0"/>
              <a:t>04/02/2016</a:t>
            </a:fld>
            <a:endParaRPr lang="en-US"/>
          </a:p>
        </p:txBody>
      </p:sp>
      <p:pic>
        <p:nvPicPr>
          <p:cNvPr id="6" name="Picture 5"/>
          <p:cNvPicPr>
            <a:picLocks noChangeAspect="1"/>
          </p:cNvPicPr>
          <p:nvPr/>
        </p:nvPicPr>
        <p:blipFill>
          <a:blip r:embed="rId8"/>
          <a:stretch>
            <a:fillRect/>
          </a:stretch>
        </p:blipFill>
        <p:spPr>
          <a:xfrm>
            <a:off x="1273696" y="5521080"/>
            <a:ext cx="3351074" cy="1271465"/>
          </a:xfrm>
          <a:prstGeom prst="rect">
            <a:avLst/>
          </a:prstGeom>
        </p:spPr>
      </p:pic>
    </p:spTree>
    <p:extLst>
      <p:ext uri="{BB962C8B-B14F-4D97-AF65-F5344CB8AC3E}">
        <p14:creationId xmlns:p14="http://schemas.microsoft.com/office/powerpoint/2010/main" val="1933947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Where we Worked</a:t>
            </a:r>
            <a:endParaRPr lang="en-GB" dirty="0"/>
          </a:p>
        </p:txBody>
      </p:sp>
      <p:sp>
        <p:nvSpPr>
          <p:cNvPr id="6" name="Rectangle 5"/>
          <p:cNvSpPr/>
          <p:nvPr/>
        </p:nvSpPr>
        <p:spPr>
          <a:xfrm>
            <a:off x="1212490" y="2970885"/>
            <a:ext cx="1832460" cy="3664920"/>
          </a:xfrm>
          <a:prstGeom prst="rect">
            <a:avLst/>
          </a:prstGeom>
        </p:spPr>
        <p:style>
          <a:lnRef idx="2">
            <a:schemeClr val="accent2"/>
          </a:lnRef>
          <a:fillRef idx="1">
            <a:schemeClr val="lt1"/>
          </a:fillRef>
          <a:effectRef idx="0">
            <a:schemeClr val="accent2"/>
          </a:effectRef>
          <a:fontRef idx="minor">
            <a:schemeClr val="dk1"/>
          </a:fontRef>
        </p:style>
        <p:txBody>
          <a:bodyPr rtlCol="0" anchor="t"/>
          <a:lstStyle/>
          <a:p>
            <a:pPr marL="285750" lvl="0" indent="-285750">
              <a:buFont typeface="Arial" panose="020B0604020202020204" pitchFamily="34" charset="0"/>
              <a:buChar char="•"/>
            </a:pPr>
            <a:endParaRPr lang="en-GB" dirty="0"/>
          </a:p>
          <a:p>
            <a:pPr marL="285750" lvl="0" indent="-285750">
              <a:buFont typeface="Arial" panose="020B0604020202020204" pitchFamily="34" charset="0"/>
              <a:buChar char="•"/>
            </a:pPr>
            <a:r>
              <a:rPr lang="en-GB" dirty="0" smtClean="0"/>
              <a:t>UAE</a:t>
            </a:r>
          </a:p>
          <a:p>
            <a:pPr marL="285750" lvl="0" indent="-285750">
              <a:buFont typeface="Arial" panose="020B0604020202020204" pitchFamily="34" charset="0"/>
              <a:buChar char="•"/>
            </a:pPr>
            <a:r>
              <a:rPr lang="en-GB" dirty="0" smtClean="0"/>
              <a:t>Oman</a:t>
            </a:r>
          </a:p>
          <a:p>
            <a:pPr marL="285750" lvl="0" indent="-285750">
              <a:buFont typeface="Arial" panose="020B0604020202020204" pitchFamily="34" charset="0"/>
              <a:buChar char="•"/>
            </a:pPr>
            <a:r>
              <a:rPr lang="en-GB" dirty="0" smtClean="0"/>
              <a:t>Yemen</a:t>
            </a:r>
          </a:p>
          <a:p>
            <a:pPr marL="285750" lvl="0" indent="-285750">
              <a:buFont typeface="Arial" panose="020B0604020202020204" pitchFamily="34" charset="0"/>
              <a:buChar char="•"/>
            </a:pPr>
            <a:r>
              <a:rPr lang="en-GB" dirty="0" smtClean="0"/>
              <a:t>Lebanon</a:t>
            </a:r>
          </a:p>
          <a:p>
            <a:pPr marL="285750" lvl="0" indent="-285750">
              <a:buFont typeface="Arial" panose="020B0604020202020204" pitchFamily="34" charset="0"/>
              <a:buChar char="•"/>
            </a:pPr>
            <a:r>
              <a:rPr lang="en-GB" dirty="0" smtClean="0"/>
              <a:t>Turkey</a:t>
            </a:r>
          </a:p>
          <a:p>
            <a:pPr marL="285750" lvl="0" indent="-285750">
              <a:buFont typeface="Arial" panose="020B0604020202020204" pitchFamily="34" charset="0"/>
              <a:buChar char="•"/>
            </a:pPr>
            <a:r>
              <a:rPr lang="en-GB" dirty="0" smtClean="0"/>
              <a:t>Saudi Arabia</a:t>
            </a:r>
            <a:endParaRPr lang="en-GB" dirty="0"/>
          </a:p>
        </p:txBody>
      </p:sp>
      <p:sp>
        <p:nvSpPr>
          <p:cNvPr id="7" name="Rectangle 6"/>
          <p:cNvSpPr/>
          <p:nvPr/>
        </p:nvSpPr>
        <p:spPr>
          <a:xfrm>
            <a:off x="3197655" y="2970885"/>
            <a:ext cx="1832460" cy="3664920"/>
          </a:xfrm>
          <a:prstGeom prst="rect">
            <a:avLst/>
          </a:prstGeom>
        </p:spPr>
        <p:style>
          <a:lnRef idx="2">
            <a:schemeClr val="accent3"/>
          </a:lnRef>
          <a:fillRef idx="1">
            <a:schemeClr val="lt1"/>
          </a:fillRef>
          <a:effectRef idx="0">
            <a:schemeClr val="accent3"/>
          </a:effectRef>
          <a:fontRef idx="minor">
            <a:schemeClr val="dk1"/>
          </a:fontRef>
        </p:style>
        <p:txBody>
          <a:bodyPr rtlCol="0" anchor="t"/>
          <a:lstStyle/>
          <a:p>
            <a:pPr marL="285750" lvl="0" indent="-285750">
              <a:buFont typeface="Arial" panose="020B0604020202020204" pitchFamily="34" charset="0"/>
              <a:buChar char="•"/>
            </a:pPr>
            <a:endParaRPr lang="en-GB" dirty="0"/>
          </a:p>
          <a:p>
            <a:pPr marL="285750" lvl="0" indent="-285750">
              <a:buFont typeface="Arial" panose="020B0604020202020204" pitchFamily="34" charset="0"/>
              <a:buChar char="•"/>
            </a:pPr>
            <a:r>
              <a:rPr lang="en-GB" dirty="0" smtClean="0"/>
              <a:t>Brazil</a:t>
            </a:r>
          </a:p>
          <a:p>
            <a:pPr marL="285750" lvl="0" indent="-285750">
              <a:buFont typeface="Arial" panose="020B0604020202020204" pitchFamily="34" charset="0"/>
              <a:buChar char="•"/>
            </a:pPr>
            <a:r>
              <a:rPr lang="en-GB" dirty="0" smtClean="0"/>
              <a:t>Paraguay</a:t>
            </a:r>
          </a:p>
          <a:p>
            <a:pPr marL="285750" lvl="0" indent="-285750">
              <a:buFont typeface="Arial" panose="020B0604020202020204" pitchFamily="34" charset="0"/>
              <a:buChar char="•"/>
            </a:pPr>
            <a:r>
              <a:rPr lang="en-GB" dirty="0" smtClean="0"/>
              <a:t>Mexico</a:t>
            </a:r>
            <a:endParaRPr lang="en-GB" dirty="0"/>
          </a:p>
          <a:p>
            <a:pPr marL="285750" lvl="0" indent="-285750">
              <a:buFont typeface="Arial" panose="020B0604020202020204" pitchFamily="34" charset="0"/>
              <a:buChar char="•"/>
            </a:pPr>
            <a:r>
              <a:rPr lang="en-GB" dirty="0" smtClean="0"/>
              <a:t>Panama</a:t>
            </a:r>
            <a:endParaRPr lang="en-GB" dirty="0"/>
          </a:p>
        </p:txBody>
      </p:sp>
      <p:sp>
        <p:nvSpPr>
          <p:cNvPr id="8" name="Rectangle 7"/>
          <p:cNvSpPr/>
          <p:nvPr/>
        </p:nvSpPr>
        <p:spPr>
          <a:xfrm>
            <a:off x="5182820" y="2970885"/>
            <a:ext cx="1832460" cy="3664920"/>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p>
            <a:pPr marL="285750" lvl="0" indent="-285750">
              <a:buFont typeface="Arial" panose="020B0604020202020204" pitchFamily="34" charset="0"/>
              <a:buChar char="•"/>
            </a:pPr>
            <a:endParaRPr lang="en-GB" dirty="0"/>
          </a:p>
          <a:p>
            <a:pPr marL="285750" lvl="0" indent="-285750">
              <a:buFont typeface="Arial" panose="020B0604020202020204" pitchFamily="34" charset="0"/>
              <a:buChar char="•"/>
            </a:pPr>
            <a:r>
              <a:rPr lang="en-GB" dirty="0" smtClean="0"/>
              <a:t>Egypt</a:t>
            </a:r>
          </a:p>
          <a:p>
            <a:pPr marL="285750" lvl="0" indent="-285750">
              <a:buFont typeface="Arial" panose="020B0604020202020204" pitchFamily="34" charset="0"/>
              <a:buChar char="•"/>
            </a:pPr>
            <a:r>
              <a:rPr lang="en-GB" dirty="0" smtClean="0"/>
              <a:t>Ethiopia</a:t>
            </a:r>
          </a:p>
          <a:p>
            <a:pPr marL="285750" lvl="0" indent="-285750">
              <a:buFont typeface="Arial" panose="020B0604020202020204" pitchFamily="34" charset="0"/>
              <a:buChar char="•"/>
            </a:pPr>
            <a:r>
              <a:rPr lang="en-GB" dirty="0" smtClean="0"/>
              <a:t>Liberia</a:t>
            </a:r>
          </a:p>
          <a:p>
            <a:pPr marL="285750" lvl="0" indent="-285750">
              <a:buFont typeface="Arial" panose="020B0604020202020204" pitchFamily="34" charset="0"/>
              <a:buChar char="•"/>
            </a:pPr>
            <a:r>
              <a:rPr lang="en-GB" dirty="0" smtClean="0"/>
              <a:t>Nigeria</a:t>
            </a:r>
          </a:p>
          <a:p>
            <a:pPr marL="285750" lvl="0" indent="-285750">
              <a:buFont typeface="Arial" panose="020B0604020202020204" pitchFamily="34" charset="0"/>
              <a:buChar char="•"/>
            </a:pPr>
            <a:r>
              <a:rPr lang="en-GB" dirty="0" smtClean="0"/>
              <a:t>Botswana</a:t>
            </a:r>
          </a:p>
          <a:p>
            <a:pPr marL="285750" lvl="0" indent="-285750">
              <a:buFont typeface="Arial" panose="020B0604020202020204" pitchFamily="34" charset="0"/>
              <a:buChar char="•"/>
            </a:pPr>
            <a:r>
              <a:rPr lang="en-GB" dirty="0" smtClean="0"/>
              <a:t>South Africa</a:t>
            </a:r>
          </a:p>
          <a:p>
            <a:pPr marL="285750" lvl="0" indent="-285750">
              <a:buFont typeface="Arial" panose="020B0604020202020204" pitchFamily="34" charset="0"/>
              <a:buChar char="•"/>
            </a:pPr>
            <a:r>
              <a:rPr lang="en-GB" dirty="0" smtClean="0"/>
              <a:t>Senegal</a:t>
            </a:r>
          </a:p>
          <a:p>
            <a:pPr marL="285750" lvl="0" indent="-285750">
              <a:buFont typeface="Arial" panose="020B0604020202020204" pitchFamily="34" charset="0"/>
              <a:buChar char="•"/>
            </a:pPr>
            <a:r>
              <a:rPr lang="en-GB" dirty="0" smtClean="0"/>
              <a:t>Sierra Leone</a:t>
            </a:r>
          </a:p>
          <a:p>
            <a:pPr marL="285750" lvl="0" indent="-285750">
              <a:buFont typeface="Arial" panose="020B0604020202020204" pitchFamily="34" charset="0"/>
              <a:buChar char="•"/>
            </a:pPr>
            <a:r>
              <a:rPr lang="en-GB" dirty="0" smtClean="0"/>
              <a:t>Cote d’ </a:t>
            </a:r>
            <a:r>
              <a:rPr lang="en-GB" dirty="0" err="1" smtClean="0"/>
              <a:t>Ivoire</a:t>
            </a:r>
            <a:endParaRPr lang="en-GB" dirty="0" smtClean="0"/>
          </a:p>
          <a:p>
            <a:pPr marL="285750" lvl="0" indent="-285750">
              <a:buFont typeface="Arial" panose="020B0604020202020204" pitchFamily="34" charset="0"/>
              <a:buChar char="•"/>
            </a:pPr>
            <a:r>
              <a:rPr lang="en-GB" dirty="0" smtClean="0"/>
              <a:t>Angola</a:t>
            </a:r>
          </a:p>
          <a:p>
            <a:pPr marL="285750" lvl="0" indent="-285750">
              <a:buFont typeface="Arial" panose="020B0604020202020204" pitchFamily="34" charset="0"/>
              <a:buChar char="•"/>
            </a:pPr>
            <a:r>
              <a:rPr lang="en-GB" dirty="0" smtClean="0"/>
              <a:t>Cameroon</a:t>
            </a:r>
            <a:endParaRPr lang="en-GB" dirty="0"/>
          </a:p>
        </p:txBody>
      </p:sp>
      <p:sp>
        <p:nvSpPr>
          <p:cNvPr id="9" name="Rectangle 8"/>
          <p:cNvSpPr/>
          <p:nvPr/>
        </p:nvSpPr>
        <p:spPr>
          <a:xfrm>
            <a:off x="7167985" y="2970885"/>
            <a:ext cx="1832460" cy="3664920"/>
          </a:xfrm>
          <a:prstGeom prst="rect">
            <a:avLst/>
          </a:prstGeom>
        </p:spPr>
        <p:style>
          <a:lnRef idx="2">
            <a:schemeClr val="accent5"/>
          </a:lnRef>
          <a:fillRef idx="1">
            <a:schemeClr val="lt1"/>
          </a:fillRef>
          <a:effectRef idx="0">
            <a:schemeClr val="accent5"/>
          </a:effectRef>
          <a:fontRef idx="minor">
            <a:schemeClr val="dk1"/>
          </a:fontRef>
        </p:style>
        <p:txBody>
          <a:bodyPr rtlCol="0" anchor="t"/>
          <a:lstStyle/>
          <a:p>
            <a:pPr marL="285750" lvl="0" indent="-285750">
              <a:buFont typeface="Arial" panose="020B0604020202020204" pitchFamily="34" charset="0"/>
              <a:buChar char="•"/>
            </a:pPr>
            <a:endParaRPr lang="en-GB" dirty="0"/>
          </a:p>
          <a:p>
            <a:pPr marL="285750" lvl="0" indent="-285750">
              <a:buFont typeface="Arial" panose="020B0604020202020204" pitchFamily="34" charset="0"/>
              <a:buChar char="•"/>
            </a:pPr>
            <a:r>
              <a:rPr lang="en-GB" dirty="0" smtClean="0"/>
              <a:t>Vietnam</a:t>
            </a:r>
          </a:p>
          <a:p>
            <a:pPr marL="285750" lvl="0" indent="-285750">
              <a:buFont typeface="Arial" panose="020B0604020202020204" pitchFamily="34" charset="0"/>
              <a:buChar char="•"/>
            </a:pPr>
            <a:r>
              <a:rPr lang="en-GB" dirty="0" smtClean="0"/>
              <a:t>Afghanistan</a:t>
            </a:r>
          </a:p>
          <a:p>
            <a:pPr marL="285750" lvl="0" indent="-285750">
              <a:buFont typeface="Arial" panose="020B0604020202020204" pitchFamily="34" charset="0"/>
              <a:buChar char="•"/>
            </a:pPr>
            <a:r>
              <a:rPr lang="en-GB" smtClean="0"/>
              <a:t>India</a:t>
            </a:r>
            <a:endParaRPr lang="en-GB" dirty="0"/>
          </a:p>
        </p:txBody>
      </p:sp>
      <p:sp>
        <p:nvSpPr>
          <p:cNvPr id="10" name="Rectangle 9"/>
          <p:cNvSpPr/>
          <p:nvPr/>
        </p:nvSpPr>
        <p:spPr>
          <a:xfrm>
            <a:off x="1212490" y="1749245"/>
            <a:ext cx="1832460" cy="1068935"/>
          </a:xfrm>
          <a:prstGeom prst="rect">
            <a:avLst/>
          </a:prstGeom>
        </p:spPr>
        <p:style>
          <a:lnRef idx="1">
            <a:schemeClr val="accent2"/>
          </a:lnRef>
          <a:fillRef idx="3">
            <a:schemeClr val="accent2"/>
          </a:fillRef>
          <a:effectRef idx="2">
            <a:schemeClr val="accent2"/>
          </a:effectRef>
          <a:fontRef idx="minor">
            <a:schemeClr val="lt1"/>
          </a:fontRef>
        </p:style>
        <p:txBody>
          <a:bodyPr rtlCol="0" anchor="b"/>
          <a:lstStyle/>
          <a:p>
            <a:pPr lvl="0" algn="ctr"/>
            <a:endParaRPr lang="en-GB" sz="2800" dirty="0"/>
          </a:p>
          <a:p>
            <a:pPr lvl="0" algn="ctr"/>
            <a:r>
              <a:rPr lang="en-GB" sz="2800" dirty="0" smtClean="0"/>
              <a:t>Middle East</a:t>
            </a:r>
            <a:endParaRPr lang="en-GB" sz="2800" dirty="0"/>
          </a:p>
        </p:txBody>
      </p:sp>
      <p:sp>
        <p:nvSpPr>
          <p:cNvPr id="11" name="Rectangle 10"/>
          <p:cNvSpPr/>
          <p:nvPr/>
        </p:nvSpPr>
        <p:spPr>
          <a:xfrm>
            <a:off x="3197655" y="1749245"/>
            <a:ext cx="1832460" cy="106893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lvl="0" algn="ctr"/>
            <a:r>
              <a:rPr lang="en-GB" sz="2800" dirty="0" smtClean="0"/>
              <a:t>Latin America</a:t>
            </a:r>
            <a:endParaRPr lang="en-GB" sz="2800" dirty="0"/>
          </a:p>
        </p:txBody>
      </p:sp>
      <p:sp>
        <p:nvSpPr>
          <p:cNvPr id="12" name="Rectangle 11"/>
          <p:cNvSpPr/>
          <p:nvPr/>
        </p:nvSpPr>
        <p:spPr>
          <a:xfrm>
            <a:off x="5182820" y="1749245"/>
            <a:ext cx="1832460" cy="1068935"/>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lvl="0" algn="ctr"/>
            <a:r>
              <a:rPr lang="en-GB" sz="2800" dirty="0" smtClean="0"/>
              <a:t>Africa</a:t>
            </a:r>
            <a:endParaRPr lang="en-GB" sz="2800" dirty="0"/>
          </a:p>
        </p:txBody>
      </p:sp>
      <p:sp>
        <p:nvSpPr>
          <p:cNvPr id="13" name="Rectangle 12"/>
          <p:cNvSpPr/>
          <p:nvPr/>
        </p:nvSpPr>
        <p:spPr>
          <a:xfrm>
            <a:off x="7167985" y="1749245"/>
            <a:ext cx="1832460" cy="1068935"/>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lvl="0" algn="ctr"/>
            <a:r>
              <a:rPr lang="en-GB" sz="3200" dirty="0" smtClean="0"/>
              <a:t>Asia</a:t>
            </a:r>
            <a:endParaRPr lang="en-GB" sz="3200" dirty="0"/>
          </a:p>
        </p:txBody>
      </p:sp>
      <p:sp>
        <p:nvSpPr>
          <p:cNvPr id="3" name="Slide Number Placeholder 2"/>
          <p:cNvSpPr>
            <a:spLocks noGrp="1"/>
          </p:cNvSpPr>
          <p:nvPr>
            <p:ph type="sldNum" sz="quarter" idx="12"/>
          </p:nvPr>
        </p:nvSpPr>
        <p:spPr/>
        <p:txBody>
          <a:bodyPr/>
          <a:lstStyle/>
          <a:p>
            <a:fld id="{B82CCC60-E8CD-4174-8B1A-7DF615B22EEF}" type="slidenum">
              <a:rPr lang="en-US" smtClean="0"/>
              <a:pPr/>
              <a:t>11</a:t>
            </a:fld>
            <a:endParaRPr lang="en-US"/>
          </a:p>
        </p:txBody>
      </p:sp>
      <p:sp>
        <p:nvSpPr>
          <p:cNvPr id="4" name="Date Placeholder 3"/>
          <p:cNvSpPr>
            <a:spLocks noGrp="1"/>
          </p:cNvSpPr>
          <p:nvPr>
            <p:ph type="dt" sz="half" idx="10"/>
          </p:nvPr>
        </p:nvSpPr>
        <p:spPr/>
        <p:txBody>
          <a:bodyPr/>
          <a:lstStyle/>
          <a:p>
            <a:fld id="{37761E4E-8DDA-471D-8968-877F9507EF5D}" type="datetime1">
              <a:rPr lang="en-GB" smtClean="0"/>
              <a:t>04/02/2016</a:t>
            </a:fld>
            <a:endParaRPr lang="en-US"/>
          </a:p>
        </p:txBody>
      </p:sp>
    </p:spTree>
    <p:extLst>
      <p:ext uri="{BB962C8B-B14F-4D97-AF65-F5344CB8AC3E}">
        <p14:creationId xmlns:p14="http://schemas.microsoft.com/office/powerpoint/2010/main" val="22391346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2128720" y="401457"/>
            <a:ext cx="6566315" cy="1127125"/>
          </a:xfrm>
        </p:spPr>
        <p:txBody>
          <a:bodyPr>
            <a:noAutofit/>
          </a:bodyPr>
          <a:lstStyle/>
          <a:p>
            <a:r>
              <a:rPr lang="en-US" dirty="0" smtClean="0"/>
              <a:t>Case Study: Marketing Support for New Operator</a:t>
            </a:r>
            <a:endParaRPr lang="en-GB" dirty="0"/>
          </a:p>
        </p:txBody>
      </p:sp>
      <p:sp>
        <p:nvSpPr>
          <p:cNvPr id="6" name="Rectangle 2"/>
          <p:cNvSpPr>
            <a:spLocks noChangeArrowheads="1"/>
          </p:cNvSpPr>
          <p:nvPr/>
        </p:nvSpPr>
        <p:spPr bwMode="auto">
          <a:xfrm>
            <a:off x="5516555" y="1809570"/>
            <a:ext cx="3378207" cy="2362200"/>
          </a:xfrm>
          <a:prstGeom prst="rect">
            <a:avLst/>
          </a:prstGeom>
          <a:noFill/>
          <a:ln w="9525">
            <a:solidFill>
              <a:schemeClr val="accent2"/>
            </a:solidFill>
            <a:miter lim="800000"/>
            <a:headEnd/>
            <a:tailEnd/>
          </a:ln>
          <a:effectLst/>
        </p:spPr>
        <p:txBody>
          <a:bodyPr tIns="91440" bIns="91440"/>
          <a:lstStyle>
            <a:lvl1pPr marL="230188" indent="-230188">
              <a:lnSpc>
                <a:spcPct val="90000"/>
              </a:lnSpc>
              <a:spcBef>
                <a:spcPct val="100000"/>
              </a:spcBef>
              <a:defRPr b="1">
                <a:solidFill>
                  <a:schemeClr val="tx1"/>
                </a:solidFill>
                <a:latin typeface="Arial" panose="020B0604020202020204" pitchFamily="34" charset="0"/>
              </a:defRPr>
            </a:lvl1pPr>
            <a:lvl2pPr marL="512763" indent="-165100">
              <a:lnSpc>
                <a:spcPct val="90000"/>
              </a:lnSpc>
              <a:spcBef>
                <a:spcPct val="75000"/>
              </a:spcBef>
              <a:buChar char="•"/>
              <a:defRPr sz="1600">
                <a:solidFill>
                  <a:schemeClr val="tx1"/>
                </a:solidFill>
                <a:latin typeface="Arial" panose="020B0604020202020204" pitchFamily="34" charset="0"/>
              </a:defRPr>
            </a:lvl2pPr>
            <a:lvl3pPr marL="974725" indent="-227013">
              <a:lnSpc>
                <a:spcPct val="90000"/>
              </a:lnSpc>
              <a:spcBef>
                <a:spcPct val="30000"/>
              </a:spcBef>
              <a:buChar char="–"/>
              <a:defRPr sz="1600">
                <a:solidFill>
                  <a:schemeClr val="tx1"/>
                </a:solidFill>
                <a:latin typeface="Arial" panose="020B0604020202020204" pitchFamily="34" charset="0"/>
              </a:defRPr>
            </a:lvl3pPr>
            <a:lvl4pPr marL="1317625" indent="-228600">
              <a:lnSpc>
                <a:spcPct val="90000"/>
              </a:lnSpc>
              <a:spcBef>
                <a:spcPct val="15000"/>
              </a:spcBef>
              <a:buChar char="•"/>
              <a:defRPr sz="1600">
                <a:solidFill>
                  <a:schemeClr val="tx1"/>
                </a:solidFill>
                <a:latin typeface="Arial" panose="020B0604020202020204" pitchFamily="34" charset="0"/>
              </a:defRPr>
            </a:lvl4pPr>
            <a:lvl5pPr marL="1660525" indent="-228600">
              <a:lnSpc>
                <a:spcPct val="90000"/>
              </a:lnSpc>
              <a:spcBef>
                <a:spcPct val="10000"/>
              </a:spcBef>
              <a:buChar char="–"/>
              <a:defRPr sz="1400">
                <a:solidFill>
                  <a:schemeClr val="tx1"/>
                </a:solidFill>
                <a:latin typeface="Arial" panose="020B0604020202020204" pitchFamily="34" charset="0"/>
              </a:defRPr>
            </a:lvl5pPr>
            <a:lvl6pPr marL="21177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6pPr>
            <a:lvl7pPr marL="25749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7pPr>
            <a:lvl8pPr marL="30321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8pPr>
            <a:lvl9pPr marL="34893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9pPr>
          </a:lstStyle>
          <a:p>
            <a:pPr>
              <a:lnSpc>
                <a:spcPct val="100000"/>
              </a:lnSpc>
              <a:spcBef>
                <a:spcPct val="30000"/>
              </a:spcBef>
              <a:buClr>
                <a:srgbClr val="003E30"/>
              </a:buClr>
              <a:buSzPct val="90000"/>
              <a:buFont typeface="Symbol" panose="05050102010706020507" pitchFamily="18" charset="2"/>
              <a:buChar char="¨"/>
            </a:pPr>
            <a:endParaRPr lang="en-GB" altLang="en-US" sz="1000" b="0"/>
          </a:p>
        </p:txBody>
      </p:sp>
      <p:sp>
        <p:nvSpPr>
          <p:cNvPr id="7" name="Rectangle 6"/>
          <p:cNvSpPr>
            <a:spLocks noChangeArrowheads="1"/>
          </p:cNvSpPr>
          <p:nvPr/>
        </p:nvSpPr>
        <p:spPr bwMode="auto">
          <a:xfrm>
            <a:off x="5530855" y="4628970"/>
            <a:ext cx="3349619" cy="2149475"/>
          </a:xfrm>
          <a:prstGeom prst="rect">
            <a:avLst/>
          </a:prstGeom>
          <a:noFill/>
          <a:ln w="9525">
            <a:solidFill>
              <a:schemeClr val="accent2"/>
            </a:solidFill>
            <a:miter lim="800000"/>
            <a:headEnd/>
            <a:tailEnd/>
          </a:ln>
          <a:effectLst/>
        </p:spPr>
        <p:txBody>
          <a:bodyPr tIns="91440" bIns="91440"/>
          <a:lstStyle>
            <a:lvl1pPr marL="230188" indent="-230188">
              <a:lnSpc>
                <a:spcPct val="90000"/>
              </a:lnSpc>
              <a:spcBef>
                <a:spcPct val="100000"/>
              </a:spcBef>
              <a:defRPr b="1">
                <a:solidFill>
                  <a:schemeClr val="tx1"/>
                </a:solidFill>
                <a:latin typeface="Arial" panose="020B0604020202020204" pitchFamily="34" charset="0"/>
              </a:defRPr>
            </a:lvl1pPr>
            <a:lvl2pPr marL="512763" indent="-165100">
              <a:lnSpc>
                <a:spcPct val="90000"/>
              </a:lnSpc>
              <a:spcBef>
                <a:spcPct val="75000"/>
              </a:spcBef>
              <a:buChar char="•"/>
              <a:defRPr sz="1600">
                <a:solidFill>
                  <a:schemeClr val="tx1"/>
                </a:solidFill>
                <a:latin typeface="Arial" panose="020B0604020202020204" pitchFamily="34" charset="0"/>
              </a:defRPr>
            </a:lvl2pPr>
            <a:lvl3pPr marL="974725" indent="-227013">
              <a:lnSpc>
                <a:spcPct val="90000"/>
              </a:lnSpc>
              <a:spcBef>
                <a:spcPct val="30000"/>
              </a:spcBef>
              <a:buChar char="–"/>
              <a:defRPr sz="1600">
                <a:solidFill>
                  <a:schemeClr val="tx1"/>
                </a:solidFill>
                <a:latin typeface="Arial" panose="020B0604020202020204" pitchFamily="34" charset="0"/>
              </a:defRPr>
            </a:lvl3pPr>
            <a:lvl4pPr marL="1317625" indent="-228600">
              <a:lnSpc>
                <a:spcPct val="90000"/>
              </a:lnSpc>
              <a:spcBef>
                <a:spcPct val="15000"/>
              </a:spcBef>
              <a:buChar char="•"/>
              <a:defRPr sz="1600">
                <a:solidFill>
                  <a:schemeClr val="tx1"/>
                </a:solidFill>
                <a:latin typeface="Arial" panose="020B0604020202020204" pitchFamily="34" charset="0"/>
              </a:defRPr>
            </a:lvl4pPr>
            <a:lvl5pPr marL="1660525" indent="-228600">
              <a:lnSpc>
                <a:spcPct val="90000"/>
              </a:lnSpc>
              <a:spcBef>
                <a:spcPct val="10000"/>
              </a:spcBef>
              <a:buChar char="–"/>
              <a:defRPr sz="1400">
                <a:solidFill>
                  <a:schemeClr val="tx1"/>
                </a:solidFill>
                <a:latin typeface="Arial" panose="020B0604020202020204" pitchFamily="34" charset="0"/>
              </a:defRPr>
            </a:lvl5pPr>
            <a:lvl6pPr marL="21177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6pPr>
            <a:lvl7pPr marL="25749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7pPr>
            <a:lvl8pPr marL="30321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8pPr>
            <a:lvl9pPr marL="34893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9pPr>
          </a:lstStyle>
          <a:p>
            <a:pPr>
              <a:lnSpc>
                <a:spcPct val="100000"/>
              </a:lnSpc>
              <a:spcBef>
                <a:spcPct val="30000"/>
              </a:spcBef>
              <a:buClr>
                <a:srgbClr val="003E30"/>
              </a:buClr>
              <a:buSzPct val="90000"/>
              <a:buFont typeface="Symbol" panose="05050102010706020507" pitchFamily="18" charset="2"/>
              <a:buChar char="¨"/>
            </a:pPr>
            <a:endParaRPr lang="en-GB" altLang="en-US" sz="1000" b="0"/>
          </a:p>
        </p:txBody>
      </p:sp>
      <p:sp>
        <p:nvSpPr>
          <p:cNvPr id="8" name="Rectangle 7"/>
          <p:cNvSpPr>
            <a:spLocks noChangeArrowheads="1"/>
          </p:cNvSpPr>
          <p:nvPr/>
        </p:nvSpPr>
        <p:spPr bwMode="auto">
          <a:xfrm>
            <a:off x="5530855" y="4381320"/>
            <a:ext cx="3349619" cy="255588"/>
          </a:xfrm>
          <a:prstGeom prst="rect">
            <a:avLst/>
          </a:prstGeom>
          <a:gradFill rotWithShape="0">
            <a:gsLst>
              <a:gs pos="0">
                <a:srgbClr val="FFCC00"/>
              </a:gs>
              <a:gs pos="100000">
                <a:srgbClr val="3399FF"/>
              </a:gs>
            </a:gsLst>
            <a:lin ang="2700000" scaled="1"/>
          </a:gradFill>
          <a:ln w="9525">
            <a:solidFill>
              <a:schemeClr val="accent2"/>
            </a:solidFill>
            <a:miter lim="800000"/>
            <a:headEnd/>
            <a:tailEnd/>
          </a:ln>
          <a:effectLst/>
          <a:extLst/>
        </p:spPr>
        <p:txBody>
          <a:bodyPr wrap="none" lIns="45720" rIns="45720" anchor="ctr"/>
          <a:lstStyle/>
          <a:p>
            <a:pPr>
              <a:defRPr/>
            </a:pPr>
            <a:r>
              <a:rPr lang="en-US" sz="1200"/>
              <a:t>Results</a:t>
            </a:r>
          </a:p>
        </p:txBody>
      </p:sp>
      <p:sp>
        <p:nvSpPr>
          <p:cNvPr id="9" name="Rectangle 8"/>
          <p:cNvSpPr>
            <a:spLocks noChangeArrowheads="1"/>
          </p:cNvSpPr>
          <p:nvPr/>
        </p:nvSpPr>
        <p:spPr bwMode="auto">
          <a:xfrm>
            <a:off x="906768" y="4381320"/>
            <a:ext cx="4139192" cy="227760"/>
          </a:xfrm>
          <a:prstGeom prst="rect">
            <a:avLst/>
          </a:prstGeom>
          <a:gradFill rotWithShape="0">
            <a:gsLst>
              <a:gs pos="0">
                <a:srgbClr val="FFCC00"/>
              </a:gs>
              <a:gs pos="100000">
                <a:srgbClr val="3399FF"/>
              </a:gs>
            </a:gsLst>
            <a:lin ang="2700000" scaled="1"/>
          </a:gradFill>
          <a:ln w="9525">
            <a:solidFill>
              <a:schemeClr val="accent2"/>
            </a:solidFill>
            <a:miter lim="800000"/>
            <a:headEnd/>
            <a:tailEnd/>
          </a:ln>
          <a:effectLst/>
          <a:extLst/>
        </p:spPr>
        <p:txBody>
          <a:bodyPr wrap="none" lIns="45720" rIns="45720" anchor="ctr"/>
          <a:lstStyle/>
          <a:p>
            <a:pPr>
              <a:defRPr/>
            </a:pPr>
            <a:r>
              <a:rPr lang="en-US" sz="1200"/>
              <a:t>Analysis</a:t>
            </a:r>
          </a:p>
        </p:txBody>
      </p:sp>
      <p:sp>
        <p:nvSpPr>
          <p:cNvPr id="10" name="Rectangle 9"/>
          <p:cNvSpPr>
            <a:spLocks noChangeArrowheads="1"/>
          </p:cNvSpPr>
          <p:nvPr/>
        </p:nvSpPr>
        <p:spPr bwMode="auto">
          <a:xfrm>
            <a:off x="5516556" y="1747658"/>
            <a:ext cx="3382970" cy="255587"/>
          </a:xfrm>
          <a:prstGeom prst="rect">
            <a:avLst/>
          </a:prstGeom>
          <a:gradFill rotWithShape="0">
            <a:gsLst>
              <a:gs pos="0">
                <a:srgbClr val="FFCC00"/>
              </a:gs>
              <a:gs pos="100000">
                <a:srgbClr val="3399FF"/>
              </a:gs>
            </a:gsLst>
            <a:lin ang="2700000" scaled="1"/>
          </a:gradFill>
          <a:ln w="9525">
            <a:solidFill>
              <a:schemeClr val="accent2"/>
            </a:solidFill>
            <a:miter lim="800000"/>
            <a:headEnd/>
            <a:tailEnd/>
          </a:ln>
          <a:effectLst/>
          <a:extLst/>
        </p:spPr>
        <p:txBody>
          <a:bodyPr wrap="none" lIns="45720" rIns="45720" anchor="ctr"/>
          <a:lstStyle/>
          <a:p>
            <a:pPr>
              <a:defRPr/>
            </a:pPr>
            <a:r>
              <a:rPr lang="en-US" sz="1200" dirty="0"/>
              <a:t>Approach/Methodology</a:t>
            </a:r>
          </a:p>
        </p:txBody>
      </p:sp>
      <p:sp>
        <p:nvSpPr>
          <p:cNvPr id="11" name="Rectangle 10"/>
          <p:cNvSpPr>
            <a:spLocks noChangeArrowheads="1"/>
          </p:cNvSpPr>
          <p:nvPr/>
        </p:nvSpPr>
        <p:spPr bwMode="auto">
          <a:xfrm>
            <a:off x="906768" y="1749245"/>
            <a:ext cx="4140103" cy="255588"/>
          </a:xfrm>
          <a:prstGeom prst="rect">
            <a:avLst/>
          </a:prstGeom>
          <a:gradFill rotWithShape="0">
            <a:gsLst>
              <a:gs pos="0">
                <a:srgbClr val="FFCC00"/>
              </a:gs>
              <a:gs pos="100000">
                <a:srgbClr val="3399FF"/>
              </a:gs>
            </a:gsLst>
            <a:lin ang="2700000" scaled="1"/>
          </a:gradFill>
          <a:ln w="9525">
            <a:solidFill>
              <a:schemeClr val="accent2"/>
            </a:solidFill>
            <a:miter lim="800000"/>
            <a:headEnd/>
            <a:tailEnd/>
          </a:ln>
          <a:effectLst/>
          <a:extLst/>
        </p:spPr>
        <p:txBody>
          <a:bodyPr wrap="none" lIns="45720" rIns="45720" anchor="ctr"/>
          <a:lstStyle/>
          <a:p>
            <a:pPr>
              <a:defRPr/>
            </a:pPr>
            <a:r>
              <a:rPr lang="en-US" sz="1200"/>
              <a:t>Client/Situation/Assignment</a:t>
            </a:r>
          </a:p>
        </p:txBody>
      </p:sp>
      <p:sp>
        <p:nvSpPr>
          <p:cNvPr id="12" name="Rectangle 11"/>
          <p:cNvSpPr>
            <a:spLocks noChangeArrowheads="1"/>
          </p:cNvSpPr>
          <p:nvPr/>
        </p:nvSpPr>
        <p:spPr bwMode="auto">
          <a:xfrm>
            <a:off x="906768" y="2003245"/>
            <a:ext cx="4140103" cy="2168525"/>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tIns="91440" bIns="91440"/>
          <a:lstStyle>
            <a:lvl1pPr marL="230188" indent="-230188">
              <a:lnSpc>
                <a:spcPct val="90000"/>
              </a:lnSpc>
              <a:spcBef>
                <a:spcPct val="100000"/>
              </a:spcBef>
              <a:defRPr b="1">
                <a:solidFill>
                  <a:schemeClr val="tx1"/>
                </a:solidFill>
                <a:latin typeface="Arial" panose="020B0604020202020204" pitchFamily="34" charset="0"/>
              </a:defRPr>
            </a:lvl1pPr>
            <a:lvl2pPr marL="512763" indent="-165100">
              <a:lnSpc>
                <a:spcPct val="90000"/>
              </a:lnSpc>
              <a:spcBef>
                <a:spcPct val="75000"/>
              </a:spcBef>
              <a:buChar char="•"/>
              <a:defRPr sz="1600">
                <a:solidFill>
                  <a:schemeClr val="tx1"/>
                </a:solidFill>
                <a:latin typeface="Arial" panose="020B0604020202020204" pitchFamily="34" charset="0"/>
              </a:defRPr>
            </a:lvl2pPr>
            <a:lvl3pPr marL="974725" indent="-227013">
              <a:lnSpc>
                <a:spcPct val="90000"/>
              </a:lnSpc>
              <a:spcBef>
                <a:spcPct val="30000"/>
              </a:spcBef>
              <a:buChar char="–"/>
              <a:defRPr sz="1600">
                <a:solidFill>
                  <a:schemeClr val="tx1"/>
                </a:solidFill>
                <a:latin typeface="Arial" panose="020B0604020202020204" pitchFamily="34" charset="0"/>
              </a:defRPr>
            </a:lvl3pPr>
            <a:lvl4pPr marL="1317625" indent="-228600">
              <a:lnSpc>
                <a:spcPct val="90000"/>
              </a:lnSpc>
              <a:spcBef>
                <a:spcPct val="15000"/>
              </a:spcBef>
              <a:buChar char="•"/>
              <a:defRPr sz="1600">
                <a:solidFill>
                  <a:schemeClr val="tx1"/>
                </a:solidFill>
                <a:latin typeface="Arial" panose="020B0604020202020204" pitchFamily="34" charset="0"/>
              </a:defRPr>
            </a:lvl4pPr>
            <a:lvl5pPr marL="1660525" indent="-228600">
              <a:lnSpc>
                <a:spcPct val="90000"/>
              </a:lnSpc>
              <a:spcBef>
                <a:spcPct val="10000"/>
              </a:spcBef>
              <a:buChar char="–"/>
              <a:defRPr sz="1400">
                <a:solidFill>
                  <a:schemeClr val="tx1"/>
                </a:solidFill>
                <a:latin typeface="Arial" panose="020B0604020202020204" pitchFamily="34" charset="0"/>
              </a:defRPr>
            </a:lvl5pPr>
            <a:lvl6pPr marL="21177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6pPr>
            <a:lvl7pPr marL="25749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7pPr>
            <a:lvl8pPr marL="30321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8pPr>
            <a:lvl9pPr marL="34893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9pPr>
          </a:lstStyle>
          <a:p>
            <a:pPr>
              <a:lnSpc>
                <a:spcPct val="100000"/>
              </a:lnSpc>
              <a:spcBef>
                <a:spcPct val="50000"/>
              </a:spcBef>
            </a:pPr>
            <a:r>
              <a:rPr lang="en-GB" altLang="en-US" sz="1200" b="0" dirty="0" smtClean="0">
                <a:latin typeface="+mn-lt"/>
              </a:rPr>
              <a:t>Country </a:t>
            </a:r>
            <a:r>
              <a:rPr lang="en-GB" altLang="en-US" sz="1200" b="0" dirty="0">
                <a:latin typeface="+mn-lt"/>
              </a:rPr>
              <a:t>– </a:t>
            </a:r>
            <a:r>
              <a:rPr lang="en-GB" altLang="en-US" sz="1200" b="0" dirty="0" smtClean="0">
                <a:latin typeface="+mn-lt"/>
              </a:rPr>
              <a:t>Brazil</a:t>
            </a:r>
            <a:endParaRPr lang="en-GB" altLang="en-US" sz="1200" b="0" dirty="0">
              <a:latin typeface="+mn-lt"/>
            </a:endParaRPr>
          </a:p>
          <a:p>
            <a:pPr>
              <a:lnSpc>
                <a:spcPct val="100000"/>
              </a:lnSpc>
              <a:spcBef>
                <a:spcPts val="0"/>
              </a:spcBef>
            </a:pPr>
            <a:r>
              <a:rPr lang="en-GB" altLang="en-US" sz="1200" b="0" dirty="0">
                <a:latin typeface="+mn-lt"/>
              </a:rPr>
              <a:t>Situation – Launching of Mobile Operator with Commercial Area‘s personnel without direct experience on Telecoms </a:t>
            </a:r>
            <a:endParaRPr lang="en-GB" altLang="en-US" sz="1200" b="0" dirty="0" smtClean="0">
              <a:latin typeface="+mn-lt"/>
            </a:endParaRPr>
          </a:p>
          <a:p>
            <a:pPr>
              <a:lnSpc>
                <a:spcPct val="100000"/>
              </a:lnSpc>
              <a:spcBef>
                <a:spcPts val="0"/>
              </a:spcBef>
            </a:pPr>
            <a:r>
              <a:rPr lang="en-GB" altLang="en-US" sz="1200" b="0" dirty="0" smtClean="0">
                <a:latin typeface="+mn-lt"/>
              </a:rPr>
              <a:t>Need </a:t>
            </a:r>
            <a:r>
              <a:rPr lang="en-GB" altLang="en-US" sz="1200" b="0" dirty="0">
                <a:latin typeface="+mn-lt"/>
              </a:rPr>
              <a:t>– To assist in the launching process of Pre and Post Paid services, in the hiring and coaching of the personnel’s department, in the developing and implementation of the Marketing Plan, and in all Commercial area’s related procedures. </a:t>
            </a:r>
          </a:p>
          <a:p>
            <a:pPr>
              <a:lnSpc>
                <a:spcPct val="100000"/>
              </a:lnSpc>
              <a:spcBef>
                <a:spcPts val="0"/>
              </a:spcBef>
            </a:pPr>
            <a:r>
              <a:rPr lang="en-GB" altLang="en-US" sz="1200" b="0" dirty="0">
                <a:latin typeface="+mn-lt"/>
              </a:rPr>
              <a:t>Challenge – To develop and successfully implement a Marketing Plan with personnel without experience in telecoms</a:t>
            </a:r>
            <a:endParaRPr lang="en-US" altLang="en-US" sz="1200" b="0" dirty="0">
              <a:latin typeface="+mn-lt"/>
            </a:endParaRPr>
          </a:p>
        </p:txBody>
      </p:sp>
      <p:sp>
        <p:nvSpPr>
          <p:cNvPr id="13" name="Rectangle 16"/>
          <p:cNvSpPr>
            <a:spLocks noChangeArrowheads="1"/>
          </p:cNvSpPr>
          <p:nvPr/>
        </p:nvSpPr>
        <p:spPr bwMode="auto">
          <a:xfrm>
            <a:off x="906768" y="4628970"/>
            <a:ext cx="4140103" cy="2149475"/>
          </a:xfrm>
          <a:prstGeom prst="rect">
            <a:avLst/>
          </a:prstGeom>
          <a:noFill/>
          <a:ln w="9525">
            <a:solidFill>
              <a:schemeClr val="accent2"/>
            </a:solidFill>
            <a:miter lim="800000"/>
            <a:headEnd/>
            <a:tailEnd/>
          </a:ln>
          <a:effectLst/>
        </p:spPr>
        <p:txBody>
          <a:bodyPr tIns="91440" bIns="91440"/>
          <a:lstStyle>
            <a:lvl1pPr marL="230188" indent="-230188">
              <a:lnSpc>
                <a:spcPct val="90000"/>
              </a:lnSpc>
              <a:spcBef>
                <a:spcPct val="100000"/>
              </a:spcBef>
              <a:defRPr b="1">
                <a:solidFill>
                  <a:schemeClr val="tx1"/>
                </a:solidFill>
                <a:latin typeface="Arial" panose="020B0604020202020204" pitchFamily="34" charset="0"/>
              </a:defRPr>
            </a:lvl1pPr>
            <a:lvl2pPr marL="512763" indent="-165100">
              <a:lnSpc>
                <a:spcPct val="90000"/>
              </a:lnSpc>
              <a:spcBef>
                <a:spcPct val="75000"/>
              </a:spcBef>
              <a:buChar char="•"/>
              <a:defRPr sz="1600">
                <a:solidFill>
                  <a:schemeClr val="tx1"/>
                </a:solidFill>
                <a:latin typeface="Arial" panose="020B0604020202020204" pitchFamily="34" charset="0"/>
              </a:defRPr>
            </a:lvl2pPr>
            <a:lvl3pPr marL="974725" indent="-227013">
              <a:lnSpc>
                <a:spcPct val="90000"/>
              </a:lnSpc>
              <a:spcBef>
                <a:spcPct val="30000"/>
              </a:spcBef>
              <a:buChar char="–"/>
              <a:defRPr sz="1600">
                <a:solidFill>
                  <a:schemeClr val="tx1"/>
                </a:solidFill>
                <a:latin typeface="Arial" panose="020B0604020202020204" pitchFamily="34" charset="0"/>
              </a:defRPr>
            </a:lvl3pPr>
            <a:lvl4pPr marL="1317625" indent="-228600">
              <a:lnSpc>
                <a:spcPct val="90000"/>
              </a:lnSpc>
              <a:spcBef>
                <a:spcPct val="15000"/>
              </a:spcBef>
              <a:buChar char="•"/>
              <a:defRPr sz="1600">
                <a:solidFill>
                  <a:schemeClr val="tx1"/>
                </a:solidFill>
                <a:latin typeface="Arial" panose="020B0604020202020204" pitchFamily="34" charset="0"/>
              </a:defRPr>
            </a:lvl4pPr>
            <a:lvl5pPr marL="1660525" indent="-228600">
              <a:lnSpc>
                <a:spcPct val="90000"/>
              </a:lnSpc>
              <a:spcBef>
                <a:spcPct val="10000"/>
              </a:spcBef>
              <a:buChar char="–"/>
              <a:defRPr sz="1400">
                <a:solidFill>
                  <a:schemeClr val="tx1"/>
                </a:solidFill>
                <a:latin typeface="Arial" panose="020B0604020202020204" pitchFamily="34" charset="0"/>
              </a:defRPr>
            </a:lvl5pPr>
            <a:lvl6pPr marL="21177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6pPr>
            <a:lvl7pPr marL="25749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7pPr>
            <a:lvl8pPr marL="30321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8pPr>
            <a:lvl9pPr marL="34893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9pPr>
          </a:lstStyle>
          <a:p>
            <a:pPr algn="ctr">
              <a:lnSpc>
                <a:spcPct val="100000"/>
              </a:lnSpc>
              <a:spcBef>
                <a:spcPts val="0"/>
              </a:spcBef>
              <a:buClr>
                <a:srgbClr val="003E30"/>
              </a:buClr>
              <a:buSzPct val="90000"/>
              <a:buFont typeface="Symbol" panose="05050102010706020507" pitchFamily="18" charset="2"/>
              <a:buNone/>
            </a:pPr>
            <a:r>
              <a:rPr lang="en-US" altLang="en-US" sz="1200" b="0" dirty="0">
                <a:latin typeface="+mn-lt"/>
              </a:rPr>
              <a:t>Scenario analyses based on several important aspects:</a:t>
            </a:r>
          </a:p>
          <a:p>
            <a:pPr>
              <a:lnSpc>
                <a:spcPct val="100000"/>
              </a:lnSpc>
              <a:spcBef>
                <a:spcPts val="0"/>
              </a:spcBef>
              <a:buClr>
                <a:srgbClr val="003E30"/>
              </a:buClr>
              <a:buSzPct val="90000"/>
              <a:buFont typeface="Wingdings" panose="05000000000000000000" pitchFamily="2" charset="2"/>
              <a:buChar char="ü"/>
            </a:pPr>
            <a:r>
              <a:rPr lang="en-US" altLang="en-US" sz="1200" b="0" dirty="0" smtClean="0">
                <a:latin typeface="+mn-lt"/>
              </a:rPr>
              <a:t>Characteristics </a:t>
            </a:r>
            <a:r>
              <a:rPr lang="en-US" altLang="en-US" sz="1200" b="0" dirty="0">
                <a:latin typeface="+mn-lt"/>
              </a:rPr>
              <a:t>of the area (rural with industrial concentration).</a:t>
            </a:r>
          </a:p>
          <a:p>
            <a:pPr>
              <a:lnSpc>
                <a:spcPct val="100000"/>
              </a:lnSpc>
              <a:spcBef>
                <a:spcPts val="0"/>
              </a:spcBef>
              <a:buClr>
                <a:srgbClr val="003E30"/>
              </a:buClr>
              <a:buSzPct val="90000"/>
              <a:buFont typeface="Wingdings" panose="05000000000000000000" pitchFamily="2" charset="2"/>
              <a:buChar char="ü"/>
            </a:pPr>
            <a:r>
              <a:rPr lang="en-US" altLang="en-US" sz="1200" b="0" dirty="0">
                <a:latin typeface="+mn-lt"/>
              </a:rPr>
              <a:t>Types of distribution channels available.</a:t>
            </a:r>
          </a:p>
          <a:p>
            <a:pPr>
              <a:lnSpc>
                <a:spcPct val="100000"/>
              </a:lnSpc>
              <a:spcBef>
                <a:spcPts val="0"/>
              </a:spcBef>
              <a:buClr>
                <a:srgbClr val="003E30"/>
              </a:buClr>
              <a:buSzPct val="90000"/>
              <a:buFont typeface="Wingdings" panose="05000000000000000000" pitchFamily="2" charset="2"/>
              <a:buChar char="ü"/>
            </a:pPr>
            <a:r>
              <a:rPr lang="en-US" altLang="en-US" sz="1200" b="0" dirty="0">
                <a:latin typeface="+mn-lt"/>
              </a:rPr>
              <a:t>Coverage at launch</a:t>
            </a:r>
          </a:p>
          <a:p>
            <a:pPr>
              <a:lnSpc>
                <a:spcPct val="100000"/>
              </a:lnSpc>
              <a:spcBef>
                <a:spcPts val="0"/>
              </a:spcBef>
              <a:buClr>
                <a:srgbClr val="003E30"/>
              </a:buClr>
              <a:buSzPct val="90000"/>
              <a:buFont typeface="Wingdings" panose="05000000000000000000" pitchFamily="2" charset="2"/>
              <a:buChar char="ü"/>
            </a:pPr>
            <a:r>
              <a:rPr lang="en-US" altLang="en-US" sz="1200" b="0" dirty="0">
                <a:latin typeface="+mn-lt"/>
              </a:rPr>
              <a:t>Characteristics of the population</a:t>
            </a:r>
          </a:p>
          <a:p>
            <a:pPr>
              <a:lnSpc>
                <a:spcPct val="100000"/>
              </a:lnSpc>
              <a:spcBef>
                <a:spcPts val="0"/>
              </a:spcBef>
              <a:buClr>
                <a:srgbClr val="003E30"/>
              </a:buClr>
              <a:buSzPct val="90000"/>
              <a:buFont typeface="Wingdings" panose="05000000000000000000" pitchFamily="2" charset="2"/>
              <a:buChar char="ü"/>
            </a:pPr>
            <a:r>
              <a:rPr lang="en-US" altLang="en-US" sz="1200" b="0" dirty="0">
                <a:latin typeface="+mn-lt"/>
              </a:rPr>
              <a:t>Competitor’s attitude</a:t>
            </a:r>
          </a:p>
          <a:p>
            <a:pPr>
              <a:lnSpc>
                <a:spcPct val="100000"/>
              </a:lnSpc>
              <a:spcBef>
                <a:spcPts val="0"/>
              </a:spcBef>
              <a:buClr>
                <a:srgbClr val="003E30"/>
              </a:buClr>
              <a:buSzPct val="90000"/>
              <a:buFont typeface="Wingdings" panose="05000000000000000000" pitchFamily="2" charset="2"/>
              <a:buChar char="ü"/>
            </a:pPr>
            <a:r>
              <a:rPr lang="en-US" altLang="en-US" sz="1200" b="0" dirty="0">
                <a:latin typeface="+mn-lt"/>
              </a:rPr>
              <a:t>Business Plan</a:t>
            </a:r>
          </a:p>
          <a:p>
            <a:pPr marL="0" indent="0">
              <a:lnSpc>
                <a:spcPct val="100000"/>
              </a:lnSpc>
              <a:spcBef>
                <a:spcPts val="0"/>
              </a:spcBef>
              <a:buClr>
                <a:srgbClr val="003E30"/>
              </a:buClr>
              <a:buSzPct val="90000"/>
              <a:buFont typeface="Wingdings" panose="05000000000000000000" pitchFamily="2" charset="2"/>
              <a:buNone/>
            </a:pPr>
            <a:r>
              <a:rPr lang="en-US" altLang="en-US" sz="1200" b="0" dirty="0" smtClean="0">
                <a:latin typeface="+mn-lt"/>
              </a:rPr>
              <a:t>Keeping in mind those aspects, the Marketing Plan called for the launching of two groups of products (Pre and Post) during year 1</a:t>
            </a:r>
            <a:endParaRPr lang="en-US" altLang="en-US" sz="1200" b="0" dirty="0">
              <a:latin typeface="+mn-lt"/>
            </a:endParaRPr>
          </a:p>
          <a:p>
            <a:pPr>
              <a:lnSpc>
                <a:spcPct val="100000"/>
              </a:lnSpc>
              <a:spcBef>
                <a:spcPct val="30000"/>
              </a:spcBef>
              <a:buClr>
                <a:srgbClr val="003E30"/>
              </a:buClr>
              <a:buSzPct val="90000"/>
              <a:buFont typeface="Wingdings" panose="05000000000000000000" pitchFamily="2" charset="2"/>
              <a:buNone/>
            </a:pPr>
            <a:endParaRPr lang="en-US" altLang="en-US" sz="1000" b="0" dirty="0"/>
          </a:p>
        </p:txBody>
      </p:sp>
      <p:sp>
        <p:nvSpPr>
          <p:cNvPr id="14" name="Rectangle 22"/>
          <p:cNvSpPr>
            <a:spLocks noChangeArrowheads="1"/>
          </p:cNvSpPr>
          <p:nvPr/>
        </p:nvSpPr>
        <p:spPr bwMode="auto">
          <a:xfrm>
            <a:off x="5530856" y="4705170"/>
            <a:ext cx="2921904" cy="2066925"/>
          </a:xfrm>
          <a:prstGeom prst="rect">
            <a:avLst/>
          </a:prstGeom>
          <a:noFill/>
          <a:ln>
            <a:noFill/>
          </a:ln>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buFont typeface="Wingdings" panose="05000000000000000000" pitchFamily="2" charset="2"/>
              <a:buNone/>
            </a:pPr>
            <a:endParaRPr lang="en-GB" altLang="en-US" sz="1000" dirty="0"/>
          </a:p>
          <a:p>
            <a:pPr>
              <a:buFont typeface="Wingdings" panose="05000000000000000000" pitchFamily="2" charset="2"/>
              <a:buChar char="Ø"/>
            </a:pPr>
            <a:r>
              <a:rPr lang="en-GB" altLang="en-US" sz="1200" dirty="0">
                <a:latin typeface="+mj-lt"/>
              </a:rPr>
              <a:t>Easy detection  of key personnel.</a:t>
            </a:r>
          </a:p>
          <a:p>
            <a:pPr>
              <a:buFont typeface="Wingdings" panose="05000000000000000000" pitchFamily="2" charset="2"/>
              <a:buChar char="Ø"/>
            </a:pPr>
            <a:r>
              <a:rPr lang="en-GB" altLang="en-US" sz="1200" dirty="0">
                <a:latin typeface="+mj-lt"/>
              </a:rPr>
              <a:t>Simplification of internal processes</a:t>
            </a:r>
          </a:p>
          <a:p>
            <a:pPr>
              <a:buFont typeface="Wingdings" panose="05000000000000000000" pitchFamily="2" charset="2"/>
              <a:buChar char="Ø"/>
            </a:pPr>
            <a:r>
              <a:rPr lang="en-GB" altLang="en-US" sz="1200" dirty="0">
                <a:latin typeface="+mj-lt"/>
              </a:rPr>
              <a:t>Better understanding of the market.</a:t>
            </a:r>
          </a:p>
          <a:p>
            <a:pPr>
              <a:buFont typeface="Wingdings" panose="05000000000000000000" pitchFamily="2" charset="2"/>
              <a:buChar char="Ø"/>
            </a:pPr>
            <a:r>
              <a:rPr lang="en-GB" altLang="en-US" sz="1200" dirty="0">
                <a:latin typeface="+mj-lt"/>
              </a:rPr>
              <a:t>Successful launch of Pre and Post</a:t>
            </a:r>
          </a:p>
          <a:p>
            <a:r>
              <a:rPr lang="en-GB" altLang="en-US" sz="1200" dirty="0">
                <a:latin typeface="+mj-lt"/>
              </a:rPr>
              <a:t> paid</a:t>
            </a:r>
          </a:p>
          <a:p>
            <a:pPr>
              <a:buFont typeface="Wingdings" panose="05000000000000000000" pitchFamily="2" charset="2"/>
              <a:buChar char="Ø"/>
            </a:pPr>
            <a:r>
              <a:rPr lang="en-GB" altLang="en-US" sz="1200" dirty="0">
                <a:latin typeface="+mj-lt"/>
              </a:rPr>
              <a:t>Reduction of distribution costs.</a:t>
            </a:r>
          </a:p>
          <a:p>
            <a:pPr>
              <a:buFont typeface="Wingdings" panose="05000000000000000000" pitchFamily="2" charset="2"/>
              <a:buChar char="Ø"/>
            </a:pPr>
            <a:r>
              <a:rPr lang="en-GB" altLang="en-US" sz="1200" dirty="0">
                <a:latin typeface="+mj-lt"/>
              </a:rPr>
              <a:t>Good understanding of telecom </a:t>
            </a:r>
          </a:p>
          <a:p>
            <a:r>
              <a:rPr lang="en-GB" altLang="en-US" sz="1200" dirty="0">
                <a:latin typeface="+mj-lt"/>
              </a:rPr>
              <a:t>Marketing by Commercial Department</a:t>
            </a:r>
          </a:p>
          <a:p>
            <a:pPr>
              <a:buFont typeface="Wingdings" panose="05000000000000000000" pitchFamily="2" charset="2"/>
              <a:buChar char="Ø"/>
            </a:pPr>
            <a:r>
              <a:rPr lang="en-GB" altLang="en-US" sz="1200" dirty="0">
                <a:latin typeface="+mj-lt"/>
              </a:rPr>
              <a:t>Easy determination of Roll-out priorities</a:t>
            </a:r>
          </a:p>
          <a:p>
            <a:pPr>
              <a:buFont typeface="Wingdings" panose="05000000000000000000" pitchFamily="2" charset="2"/>
              <a:buNone/>
            </a:pPr>
            <a:endParaRPr lang="en-GB" altLang="en-US" sz="1000" dirty="0"/>
          </a:p>
        </p:txBody>
      </p:sp>
      <p:sp>
        <p:nvSpPr>
          <p:cNvPr id="15" name="Rectangle 30"/>
          <p:cNvSpPr>
            <a:spLocks noChangeArrowheads="1"/>
          </p:cNvSpPr>
          <p:nvPr/>
        </p:nvSpPr>
        <p:spPr bwMode="auto">
          <a:xfrm>
            <a:off x="5607854" y="2152470"/>
            <a:ext cx="1430262" cy="390525"/>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r>
              <a:rPr lang="es-ES_tradnl" altLang="en-US" sz="1200">
                <a:solidFill>
                  <a:schemeClr val="bg1"/>
                </a:solidFill>
                <a:latin typeface="+mj-lt"/>
              </a:rPr>
              <a:t>Analysis</a:t>
            </a:r>
            <a:endParaRPr lang="es-ES" altLang="en-US" sz="1200">
              <a:solidFill>
                <a:schemeClr val="bg1"/>
              </a:solidFill>
              <a:latin typeface="+mj-lt"/>
            </a:endParaRPr>
          </a:p>
        </p:txBody>
      </p:sp>
      <p:sp>
        <p:nvSpPr>
          <p:cNvPr id="16" name="Rectangle 31"/>
          <p:cNvSpPr>
            <a:spLocks noChangeArrowheads="1"/>
          </p:cNvSpPr>
          <p:nvPr/>
        </p:nvSpPr>
        <p:spPr bwMode="auto">
          <a:xfrm>
            <a:off x="5620559" y="2762070"/>
            <a:ext cx="1401367" cy="485775"/>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r>
              <a:rPr lang="es-ES_tradnl" altLang="en-US" sz="1200">
                <a:solidFill>
                  <a:schemeClr val="bg1"/>
                </a:solidFill>
                <a:latin typeface="+mj-lt"/>
              </a:rPr>
              <a:t>Design</a:t>
            </a:r>
            <a:endParaRPr lang="es-ES" altLang="en-US" sz="1200">
              <a:solidFill>
                <a:schemeClr val="bg1"/>
              </a:solidFill>
              <a:latin typeface="+mj-lt"/>
            </a:endParaRPr>
          </a:p>
        </p:txBody>
      </p:sp>
      <p:sp>
        <p:nvSpPr>
          <p:cNvPr id="17" name="Rectangle 32"/>
          <p:cNvSpPr>
            <a:spLocks noChangeArrowheads="1"/>
          </p:cNvSpPr>
          <p:nvPr/>
        </p:nvSpPr>
        <p:spPr bwMode="auto">
          <a:xfrm>
            <a:off x="5640935" y="3419295"/>
            <a:ext cx="1389328" cy="504825"/>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r>
              <a:rPr lang="es-ES_tradnl" altLang="en-US" sz="1200" dirty="0" err="1" smtClean="0">
                <a:solidFill>
                  <a:schemeClr val="bg1"/>
                </a:solidFill>
                <a:latin typeface="+mj-lt"/>
              </a:rPr>
              <a:t>Implementation</a:t>
            </a:r>
            <a:endParaRPr lang="es-ES" altLang="en-US" sz="1200" dirty="0">
              <a:solidFill>
                <a:schemeClr val="bg1"/>
              </a:solidFill>
              <a:latin typeface="+mj-lt"/>
            </a:endParaRPr>
          </a:p>
        </p:txBody>
      </p:sp>
      <p:cxnSp>
        <p:nvCxnSpPr>
          <p:cNvPr id="18" name="AutoShape 33"/>
          <p:cNvCxnSpPr>
            <a:cxnSpLocks noChangeShapeType="1"/>
            <a:stCxn id="15" idx="2"/>
            <a:endCxn id="16" idx="0"/>
          </p:cNvCxnSpPr>
          <p:nvPr/>
        </p:nvCxnSpPr>
        <p:spPr bwMode="auto">
          <a:xfrm flipH="1">
            <a:off x="6321243" y="2542995"/>
            <a:ext cx="1742" cy="2190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AutoShape 34"/>
          <p:cNvCxnSpPr>
            <a:cxnSpLocks noChangeShapeType="1"/>
            <a:stCxn id="16" idx="2"/>
            <a:endCxn id="17" idx="0"/>
          </p:cNvCxnSpPr>
          <p:nvPr/>
        </p:nvCxnSpPr>
        <p:spPr bwMode="auto">
          <a:xfrm>
            <a:off x="6321243" y="3247845"/>
            <a:ext cx="14356" cy="17145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 Box 35"/>
          <p:cNvSpPr txBox="1">
            <a:spLocks noChangeArrowheads="1"/>
          </p:cNvSpPr>
          <p:nvPr/>
        </p:nvSpPr>
        <p:spPr bwMode="auto">
          <a:xfrm>
            <a:off x="7185745" y="1955222"/>
            <a:ext cx="1644235" cy="10156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45720" rIns="45720">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buFontTx/>
              <a:buChar char="•"/>
            </a:pPr>
            <a:r>
              <a:rPr lang="es-ES_tradnl" altLang="en-US" sz="1200" dirty="0" err="1">
                <a:latin typeface="+mn-lt"/>
              </a:rPr>
              <a:t>External</a:t>
            </a:r>
            <a:r>
              <a:rPr lang="es-ES_tradnl" altLang="en-US" sz="1200" dirty="0">
                <a:latin typeface="+mn-lt"/>
              </a:rPr>
              <a:t> </a:t>
            </a:r>
            <a:r>
              <a:rPr lang="es-ES_tradnl" altLang="en-US" sz="1200" dirty="0" err="1">
                <a:latin typeface="+mn-lt"/>
              </a:rPr>
              <a:t>market</a:t>
            </a:r>
            <a:endParaRPr lang="es-ES_tradnl" altLang="en-US" sz="1200" dirty="0">
              <a:latin typeface="+mn-lt"/>
            </a:endParaRPr>
          </a:p>
          <a:p>
            <a:pPr>
              <a:buFontTx/>
              <a:buChar char="•"/>
            </a:pPr>
            <a:r>
              <a:rPr lang="es-ES_tradnl" altLang="en-US" sz="1200" dirty="0" err="1">
                <a:latin typeface="+mn-lt"/>
              </a:rPr>
              <a:t>Internal</a:t>
            </a:r>
            <a:r>
              <a:rPr lang="es-ES_tradnl" altLang="en-US" sz="1200" dirty="0">
                <a:latin typeface="+mn-lt"/>
              </a:rPr>
              <a:t> </a:t>
            </a:r>
            <a:r>
              <a:rPr lang="es-ES_tradnl" altLang="en-US" sz="1200" dirty="0" err="1">
                <a:latin typeface="+mn-lt"/>
              </a:rPr>
              <a:t>Capabilities</a:t>
            </a:r>
            <a:r>
              <a:rPr lang="es-ES_tradnl" altLang="en-US" sz="1200" dirty="0">
                <a:latin typeface="+mn-lt"/>
              </a:rPr>
              <a:t> (</a:t>
            </a:r>
            <a:r>
              <a:rPr lang="es-ES_tradnl" altLang="en-US" sz="1200" dirty="0" err="1">
                <a:latin typeface="+mn-lt"/>
              </a:rPr>
              <a:t>technical</a:t>
            </a:r>
            <a:r>
              <a:rPr lang="es-ES_tradnl" altLang="en-US" sz="1200" dirty="0">
                <a:latin typeface="+mn-lt"/>
              </a:rPr>
              <a:t> </a:t>
            </a:r>
            <a:endParaRPr lang="es-ES_tradnl" altLang="en-US" sz="1200" dirty="0" smtClean="0">
              <a:latin typeface="+mn-lt"/>
            </a:endParaRPr>
          </a:p>
          <a:p>
            <a:pPr>
              <a:buFontTx/>
              <a:buChar char="•"/>
            </a:pPr>
            <a:r>
              <a:rPr lang="es-ES_tradnl" altLang="en-US" sz="1200" dirty="0" smtClean="0">
                <a:latin typeface="+mn-lt"/>
              </a:rPr>
              <a:t>and </a:t>
            </a:r>
            <a:r>
              <a:rPr lang="es-ES_tradnl" altLang="en-US" sz="1200" dirty="0">
                <a:latin typeface="+mn-lt"/>
              </a:rPr>
              <a:t>human)</a:t>
            </a:r>
          </a:p>
          <a:p>
            <a:pPr>
              <a:buFontTx/>
              <a:buChar char="•"/>
            </a:pPr>
            <a:r>
              <a:rPr lang="es-ES_tradnl" altLang="en-US" sz="1200" dirty="0">
                <a:latin typeface="+mn-lt"/>
              </a:rPr>
              <a:t>A</a:t>
            </a:r>
            <a:r>
              <a:rPr lang="es-ES" altLang="en-US" sz="1200" dirty="0" err="1">
                <a:latin typeface="+mn-lt"/>
              </a:rPr>
              <a:t>vailable</a:t>
            </a:r>
            <a:r>
              <a:rPr lang="es-ES" altLang="en-US" sz="1200" dirty="0">
                <a:latin typeface="+mn-lt"/>
              </a:rPr>
              <a:t> </a:t>
            </a:r>
            <a:r>
              <a:rPr lang="es-ES" altLang="en-US" sz="1200" dirty="0" err="1">
                <a:latin typeface="+mn-lt"/>
              </a:rPr>
              <a:t>Suppliers</a:t>
            </a:r>
            <a:endParaRPr lang="es-ES" altLang="en-US" sz="1200" dirty="0">
              <a:latin typeface="+mn-lt"/>
            </a:endParaRPr>
          </a:p>
        </p:txBody>
      </p:sp>
      <p:sp>
        <p:nvSpPr>
          <p:cNvPr id="21" name="Text Box 36"/>
          <p:cNvSpPr txBox="1">
            <a:spLocks noChangeArrowheads="1"/>
          </p:cNvSpPr>
          <p:nvPr/>
        </p:nvSpPr>
        <p:spPr bwMode="auto">
          <a:xfrm>
            <a:off x="7167985" y="2935374"/>
            <a:ext cx="1661995" cy="6463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45720" rIns="45720">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buFont typeface="Wingdings" panose="05000000000000000000" pitchFamily="2" charset="2"/>
              <a:buChar char="Ø"/>
            </a:pPr>
            <a:r>
              <a:rPr lang="es-ES_tradnl" altLang="en-US" sz="1200" dirty="0">
                <a:latin typeface="+mn-lt"/>
              </a:rPr>
              <a:t>Marketing Plan</a:t>
            </a:r>
          </a:p>
          <a:p>
            <a:pPr>
              <a:buFont typeface="Wingdings" panose="05000000000000000000" pitchFamily="2" charset="2"/>
              <a:buChar char="Ø"/>
            </a:pPr>
            <a:r>
              <a:rPr lang="es-ES_tradnl" altLang="en-US" sz="1200" dirty="0" err="1">
                <a:latin typeface="+mn-lt"/>
              </a:rPr>
              <a:t>Internal</a:t>
            </a:r>
            <a:r>
              <a:rPr lang="es-ES_tradnl" altLang="en-US" sz="1200" dirty="0">
                <a:latin typeface="+mn-lt"/>
              </a:rPr>
              <a:t> </a:t>
            </a:r>
            <a:r>
              <a:rPr lang="es-ES_tradnl" altLang="en-US" sz="1200" dirty="0" err="1">
                <a:latin typeface="+mn-lt"/>
              </a:rPr>
              <a:t>Processes</a:t>
            </a:r>
            <a:endParaRPr lang="es-ES_tradnl" altLang="en-US" sz="1200" dirty="0">
              <a:latin typeface="+mn-lt"/>
            </a:endParaRPr>
          </a:p>
          <a:p>
            <a:pPr>
              <a:buFont typeface="Wingdings" panose="05000000000000000000" pitchFamily="2" charset="2"/>
              <a:buChar char="Ø"/>
            </a:pPr>
            <a:r>
              <a:rPr lang="es-ES_tradnl" altLang="en-US" sz="1200" dirty="0">
                <a:latin typeface="+mn-lt"/>
              </a:rPr>
              <a:t>Data Bases</a:t>
            </a:r>
            <a:endParaRPr lang="es-ES" altLang="en-US" sz="1200" dirty="0">
              <a:latin typeface="+mn-lt"/>
            </a:endParaRPr>
          </a:p>
        </p:txBody>
      </p:sp>
      <p:sp>
        <p:nvSpPr>
          <p:cNvPr id="22" name="Text Box 37"/>
          <p:cNvSpPr txBox="1">
            <a:spLocks noChangeArrowheads="1"/>
          </p:cNvSpPr>
          <p:nvPr/>
        </p:nvSpPr>
        <p:spPr bwMode="auto">
          <a:xfrm>
            <a:off x="7181740" y="3581705"/>
            <a:ext cx="1711515"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45720" rIns="45720">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buFontTx/>
              <a:buChar char="o"/>
            </a:pPr>
            <a:r>
              <a:rPr lang="es-ES_tradnl" altLang="en-US" sz="1200" dirty="0">
                <a:latin typeface="+mn-lt"/>
              </a:rPr>
              <a:t> Marketing Plan</a:t>
            </a:r>
          </a:p>
          <a:p>
            <a:pPr>
              <a:buFontTx/>
              <a:buChar char="o"/>
            </a:pPr>
            <a:r>
              <a:rPr lang="es-ES_tradnl" altLang="en-US" sz="1200" dirty="0">
                <a:latin typeface="+mn-lt"/>
              </a:rPr>
              <a:t> </a:t>
            </a:r>
            <a:r>
              <a:rPr lang="es-ES_tradnl" altLang="en-US" sz="1200" dirty="0" err="1">
                <a:latin typeface="+mn-lt"/>
              </a:rPr>
              <a:t>On</a:t>
            </a:r>
            <a:r>
              <a:rPr lang="es-ES_tradnl" altLang="en-US" sz="1200" dirty="0">
                <a:latin typeface="+mn-lt"/>
              </a:rPr>
              <a:t> </a:t>
            </a:r>
            <a:r>
              <a:rPr lang="es-ES_tradnl" altLang="en-US" sz="1200" dirty="0" err="1">
                <a:latin typeface="+mn-lt"/>
              </a:rPr>
              <a:t>the</a:t>
            </a:r>
            <a:r>
              <a:rPr lang="es-ES_tradnl" altLang="en-US" sz="1200" dirty="0">
                <a:latin typeface="+mn-lt"/>
              </a:rPr>
              <a:t> </a:t>
            </a:r>
            <a:r>
              <a:rPr lang="es-ES_tradnl" altLang="en-US" sz="1200" dirty="0" err="1">
                <a:latin typeface="+mn-lt"/>
              </a:rPr>
              <a:t>job</a:t>
            </a:r>
            <a:r>
              <a:rPr lang="es-ES_tradnl" altLang="en-US" sz="1200" dirty="0">
                <a:latin typeface="+mn-lt"/>
              </a:rPr>
              <a:t> training</a:t>
            </a:r>
            <a:endParaRPr lang="es-ES" altLang="en-US" sz="1200" dirty="0">
              <a:latin typeface="+mn-lt"/>
            </a:endParaRPr>
          </a:p>
        </p:txBody>
      </p:sp>
      <p:sp>
        <p:nvSpPr>
          <p:cNvPr id="23" name="Text Box 38"/>
          <p:cNvSpPr txBox="1">
            <a:spLocks noChangeArrowheads="1"/>
          </p:cNvSpPr>
          <p:nvPr/>
        </p:nvSpPr>
        <p:spPr bwMode="auto">
          <a:xfrm>
            <a:off x="7753350" y="5889445"/>
            <a:ext cx="88900" cy="3127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endParaRPr lang="es-ES" altLang="en-US"/>
          </a:p>
        </p:txBody>
      </p:sp>
      <p:sp>
        <p:nvSpPr>
          <p:cNvPr id="24" name="Text Box 39"/>
          <p:cNvSpPr txBox="1">
            <a:spLocks noChangeArrowheads="1"/>
          </p:cNvSpPr>
          <p:nvPr/>
        </p:nvSpPr>
        <p:spPr bwMode="auto">
          <a:xfrm rot="16200000">
            <a:off x="7948612" y="5390971"/>
            <a:ext cx="1412875" cy="5143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r>
              <a:rPr lang="es-ES_tradnl" altLang="en-US" sz="1200" dirty="0" err="1"/>
              <a:t>Best</a:t>
            </a:r>
            <a:r>
              <a:rPr lang="es-ES_tradnl" altLang="en-US" sz="1200" dirty="0"/>
              <a:t> </a:t>
            </a:r>
            <a:r>
              <a:rPr lang="es-ES_tradnl" altLang="en-US" sz="1200" dirty="0" err="1"/>
              <a:t>Operator</a:t>
            </a:r>
            <a:endParaRPr lang="es-ES_tradnl" altLang="en-US" sz="1200" dirty="0"/>
          </a:p>
          <a:p>
            <a:r>
              <a:rPr lang="es-ES_tradnl" altLang="en-US" sz="1200" dirty="0"/>
              <a:t> (Ericsson </a:t>
            </a:r>
            <a:r>
              <a:rPr lang="es-ES_tradnl" altLang="en-US" sz="1200" dirty="0" err="1"/>
              <a:t>Report</a:t>
            </a:r>
            <a:r>
              <a:rPr lang="es-ES_tradnl" altLang="en-US" sz="1200" dirty="0"/>
              <a:t>)</a:t>
            </a:r>
            <a:endParaRPr lang="es-ES" altLang="en-US" sz="1200" dirty="0"/>
          </a:p>
        </p:txBody>
      </p:sp>
      <p:sp>
        <p:nvSpPr>
          <p:cNvPr id="25" name="AutoShape 40"/>
          <p:cNvSpPr>
            <a:spLocks noChangeArrowheads="1"/>
          </p:cNvSpPr>
          <p:nvPr/>
        </p:nvSpPr>
        <p:spPr bwMode="auto">
          <a:xfrm>
            <a:off x="7940674" y="5446532"/>
            <a:ext cx="425450" cy="514350"/>
          </a:xfrm>
          <a:prstGeom prst="rightArrow">
            <a:avLst>
              <a:gd name="adj1" fmla="val 50000"/>
              <a:gd name="adj2" fmla="val 25000"/>
            </a:avLst>
          </a:prstGeom>
          <a:ln>
            <a:headEnd/>
            <a:tailEnd/>
          </a:ln>
        </p:spPr>
        <p:style>
          <a:lnRef idx="0">
            <a:schemeClr val="accent2"/>
          </a:lnRef>
          <a:fillRef idx="3">
            <a:schemeClr val="accent2"/>
          </a:fillRef>
          <a:effectRef idx="3">
            <a:schemeClr val="accent2"/>
          </a:effectRef>
          <a:fontRef idx="minor">
            <a:schemeClr val="lt1"/>
          </a:fontRef>
        </p:style>
        <p:txBody>
          <a:bodyPr wrap="none"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endParaRPr lang="en-GB" altLang="en-US"/>
          </a:p>
        </p:txBody>
      </p:sp>
      <p:sp>
        <p:nvSpPr>
          <p:cNvPr id="26" name="AutoShape 10"/>
          <p:cNvSpPr>
            <a:spLocks noChangeAspect="1" noChangeArrowheads="1"/>
          </p:cNvSpPr>
          <p:nvPr/>
        </p:nvSpPr>
        <p:spPr bwMode="auto">
          <a:xfrm>
            <a:off x="5177711" y="5366609"/>
            <a:ext cx="170608" cy="623887"/>
          </a:xfrm>
          <a:prstGeom prst="rightArrow">
            <a:avLst>
              <a:gd name="adj1" fmla="val 50000"/>
              <a:gd name="adj2" fmla="val 25000"/>
            </a:avLst>
          </a:prstGeom>
          <a:gradFill rotWithShape="0">
            <a:gsLst>
              <a:gs pos="0">
                <a:srgbClr val="D8E1DF"/>
              </a:gs>
              <a:gs pos="100000">
                <a:srgbClr val="003E3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endParaRPr lang="en-GB" altLang="en-US"/>
          </a:p>
        </p:txBody>
      </p:sp>
      <p:sp>
        <p:nvSpPr>
          <p:cNvPr id="27" name="AutoShape 11"/>
          <p:cNvSpPr>
            <a:spLocks noChangeAspect="1" noChangeArrowheads="1"/>
          </p:cNvSpPr>
          <p:nvPr/>
        </p:nvSpPr>
        <p:spPr bwMode="auto">
          <a:xfrm>
            <a:off x="5182130" y="2652532"/>
            <a:ext cx="170608" cy="623888"/>
          </a:xfrm>
          <a:prstGeom prst="rightArrow">
            <a:avLst>
              <a:gd name="adj1" fmla="val 50000"/>
              <a:gd name="adj2" fmla="val 25000"/>
            </a:avLst>
          </a:prstGeom>
          <a:gradFill rotWithShape="0">
            <a:gsLst>
              <a:gs pos="0">
                <a:srgbClr val="D8E1DF"/>
              </a:gs>
              <a:gs pos="100000">
                <a:srgbClr val="003E3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endParaRPr lang="en-GB" altLang="en-US"/>
          </a:p>
        </p:txBody>
      </p:sp>
      <p:sp>
        <p:nvSpPr>
          <p:cNvPr id="28" name="AutoShape 12"/>
          <p:cNvSpPr>
            <a:spLocks noChangeAspect="1" noChangeArrowheads="1"/>
          </p:cNvSpPr>
          <p:nvPr/>
        </p:nvSpPr>
        <p:spPr bwMode="auto">
          <a:xfrm rot="19252834" flipH="1">
            <a:off x="5207810" y="4009571"/>
            <a:ext cx="170608" cy="623887"/>
          </a:xfrm>
          <a:prstGeom prst="rightArrow">
            <a:avLst>
              <a:gd name="adj1" fmla="val 50000"/>
              <a:gd name="adj2" fmla="val 25000"/>
            </a:avLst>
          </a:prstGeom>
          <a:gradFill rotWithShape="0">
            <a:gsLst>
              <a:gs pos="0">
                <a:srgbClr val="D8E1DF"/>
              </a:gs>
              <a:gs pos="100000">
                <a:srgbClr val="003E3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endParaRPr lang="en-GB" altLang="en-US"/>
          </a:p>
        </p:txBody>
      </p:sp>
      <p:sp>
        <p:nvSpPr>
          <p:cNvPr id="2" name="Slide Number Placeholder 1"/>
          <p:cNvSpPr>
            <a:spLocks noGrp="1"/>
          </p:cNvSpPr>
          <p:nvPr>
            <p:ph type="sldNum" sz="quarter" idx="12"/>
          </p:nvPr>
        </p:nvSpPr>
        <p:spPr/>
        <p:txBody>
          <a:bodyPr/>
          <a:lstStyle/>
          <a:p>
            <a:fld id="{B82CCC60-E8CD-4174-8B1A-7DF615B22EEF}" type="slidenum">
              <a:rPr lang="en-US" smtClean="0"/>
              <a:pPr/>
              <a:t>12</a:t>
            </a:fld>
            <a:endParaRPr lang="en-US"/>
          </a:p>
        </p:txBody>
      </p:sp>
      <p:sp>
        <p:nvSpPr>
          <p:cNvPr id="33" name="Date Placeholder 32"/>
          <p:cNvSpPr>
            <a:spLocks noGrp="1"/>
          </p:cNvSpPr>
          <p:nvPr>
            <p:ph type="dt" sz="half" idx="10"/>
          </p:nvPr>
        </p:nvSpPr>
        <p:spPr/>
        <p:txBody>
          <a:bodyPr/>
          <a:lstStyle/>
          <a:p>
            <a:fld id="{79E5048D-3677-4576-8840-86BE17E12973}" type="datetime1">
              <a:rPr lang="en-GB" smtClean="0"/>
              <a:t>04/02/2016</a:t>
            </a:fld>
            <a:endParaRPr lang="en-US"/>
          </a:p>
        </p:txBody>
      </p:sp>
    </p:spTree>
    <p:extLst>
      <p:ext uri="{BB962C8B-B14F-4D97-AF65-F5344CB8AC3E}">
        <p14:creationId xmlns:p14="http://schemas.microsoft.com/office/powerpoint/2010/main" val="34932945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128720" y="439557"/>
            <a:ext cx="6566315" cy="1014557"/>
          </a:xfrm>
        </p:spPr>
        <p:txBody>
          <a:bodyPr>
            <a:noAutofit/>
          </a:bodyPr>
          <a:lstStyle/>
          <a:p>
            <a:r>
              <a:rPr lang="en-US" dirty="0" smtClean="0"/>
              <a:t>Case Study: Launch of New Operator</a:t>
            </a:r>
            <a:endParaRPr lang="en-GB" dirty="0"/>
          </a:p>
        </p:txBody>
      </p:sp>
      <p:sp>
        <p:nvSpPr>
          <p:cNvPr id="5" name="Rectangle 4"/>
          <p:cNvSpPr>
            <a:spLocks noChangeArrowheads="1"/>
          </p:cNvSpPr>
          <p:nvPr/>
        </p:nvSpPr>
        <p:spPr bwMode="auto">
          <a:xfrm>
            <a:off x="5428598" y="4628970"/>
            <a:ext cx="3553477" cy="2149475"/>
          </a:xfrm>
          <a:prstGeom prst="rect">
            <a:avLst/>
          </a:prstGeom>
          <a:noFill/>
          <a:ln w="9525">
            <a:solidFill>
              <a:schemeClr val="accent2"/>
            </a:solidFill>
            <a:miter lim="800000"/>
            <a:headEnd/>
            <a:tailEnd/>
          </a:ln>
          <a:effectLst/>
        </p:spPr>
        <p:txBody>
          <a:bodyPr tIns="91440" bIns="91440"/>
          <a:lstStyle>
            <a:lvl1pPr marL="230188" indent="-230188">
              <a:lnSpc>
                <a:spcPct val="90000"/>
              </a:lnSpc>
              <a:spcBef>
                <a:spcPct val="100000"/>
              </a:spcBef>
              <a:defRPr b="1">
                <a:solidFill>
                  <a:schemeClr val="tx1"/>
                </a:solidFill>
                <a:latin typeface="Arial" panose="020B0604020202020204" pitchFamily="34" charset="0"/>
              </a:defRPr>
            </a:lvl1pPr>
            <a:lvl2pPr marL="512763" indent="-165100">
              <a:lnSpc>
                <a:spcPct val="90000"/>
              </a:lnSpc>
              <a:spcBef>
                <a:spcPct val="75000"/>
              </a:spcBef>
              <a:buChar char="•"/>
              <a:defRPr sz="1600">
                <a:solidFill>
                  <a:schemeClr val="tx1"/>
                </a:solidFill>
                <a:latin typeface="Arial" panose="020B0604020202020204" pitchFamily="34" charset="0"/>
              </a:defRPr>
            </a:lvl2pPr>
            <a:lvl3pPr marL="974725" indent="-227013">
              <a:lnSpc>
                <a:spcPct val="90000"/>
              </a:lnSpc>
              <a:spcBef>
                <a:spcPct val="30000"/>
              </a:spcBef>
              <a:buChar char="–"/>
              <a:defRPr sz="1600">
                <a:solidFill>
                  <a:schemeClr val="tx1"/>
                </a:solidFill>
                <a:latin typeface="Arial" panose="020B0604020202020204" pitchFamily="34" charset="0"/>
              </a:defRPr>
            </a:lvl3pPr>
            <a:lvl4pPr marL="1317625" indent="-228600">
              <a:lnSpc>
                <a:spcPct val="90000"/>
              </a:lnSpc>
              <a:spcBef>
                <a:spcPct val="15000"/>
              </a:spcBef>
              <a:buChar char="•"/>
              <a:defRPr sz="1600">
                <a:solidFill>
                  <a:schemeClr val="tx1"/>
                </a:solidFill>
                <a:latin typeface="Arial" panose="020B0604020202020204" pitchFamily="34" charset="0"/>
              </a:defRPr>
            </a:lvl4pPr>
            <a:lvl5pPr marL="1660525" indent="-228600">
              <a:lnSpc>
                <a:spcPct val="90000"/>
              </a:lnSpc>
              <a:spcBef>
                <a:spcPct val="10000"/>
              </a:spcBef>
              <a:buChar char="–"/>
              <a:defRPr sz="1400">
                <a:solidFill>
                  <a:schemeClr val="tx1"/>
                </a:solidFill>
                <a:latin typeface="Arial" panose="020B0604020202020204" pitchFamily="34" charset="0"/>
              </a:defRPr>
            </a:lvl5pPr>
            <a:lvl6pPr marL="21177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6pPr>
            <a:lvl7pPr marL="25749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7pPr>
            <a:lvl8pPr marL="30321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8pPr>
            <a:lvl9pPr marL="34893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9pPr>
          </a:lstStyle>
          <a:p>
            <a:pPr>
              <a:lnSpc>
                <a:spcPct val="100000"/>
              </a:lnSpc>
              <a:spcBef>
                <a:spcPct val="30000"/>
              </a:spcBef>
              <a:buClr>
                <a:srgbClr val="003E30"/>
              </a:buClr>
              <a:buSzPct val="90000"/>
              <a:buFont typeface="Symbol" panose="05050102010706020507" pitchFamily="18" charset="2"/>
              <a:buChar char="¨"/>
            </a:pPr>
            <a:endParaRPr lang="en-US" altLang="en-US" sz="1000" b="0" dirty="0"/>
          </a:p>
          <a:p>
            <a:pPr>
              <a:lnSpc>
                <a:spcPct val="100000"/>
              </a:lnSpc>
              <a:spcBef>
                <a:spcPct val="30000"/>
              </a:spcBef>
              <a:buClr>
                <a:srgbClr val="003E30"/>
              </a:buClr>
              <a:buSzPct val="90000"/>
              <a:buFont typeface="Symbol" panose="05050102010706020507" pitchFamily="18" charset="2"/>
              <a:buChar char="¨"/>
            </a:pPr>
            <a:r>
              <a:rPr lang="en-US" altLang="en-US" sz="1200" b="0" dirty="0"/>
              <a:t>The operator services were launched on schedule</a:t>
            </a:r>
          </a:p>
          <a:p>
            <a:pPr>
              <a:lnSpc>
                <a:spcPct val="100000"/>
              </a:lnSpc>
              <a:spcBef>
                <a:spcPct val="30000"/>
              </a:spcBef>
              <a:buClr>
                <a:srgbClr val="003E30"/>
              </a:buClr>
              <a:buSzPct val="90000"/>
              <a:buFont typeface="Symbol" panose="05050102010706020507" pitchFamily="18" charset="2"/>
              <a:buChar char="¨"/>
            </a:pPr>
            <a:r>
              <a:rPr lang="en-US" altLang="en-US" sz="1200" b="0" dirty="0"/>
              <a:t>By the end of year 1, the original subscriber’s goal was over-reached by 300%</a:t>
            </a:r>
          </a:p>
          <a:p>
            <a:pPr>
              <a:lnSpc>
                <a:spcPct val="100000"/>
              </a:lnSpc>
              <a:spcBef>
                <a:spcPct val="30000"/>
              </a:spcBef>
              <a:buClr>
                <a:srgbClr val="003E30"/>
              </a:buClr>
              <a:buSzPct val="90000"/>
              <a:buFont typeface="Symbol" panose="05050102010706020507" pitchFamily="18" charset="2"/>
              <a:buChar char="¨"/>
            </a:pPr>
            <a:r>
              <a:rPr lang="en-US" altLang="en-US" sz="1200" b="0" dirty="0"/>
              <a:t>Tele2 positioned itself as the alternative/cheapest option, opening the market for whole new segments.</a:t>
            </a:r>
          </a:p>
        </p:txBody>
      </p:sp>
      <p:sp>
        <p:nvSpPr>
          <p:cNvPr id="6" name="Rectangle 5"/>
          <p:cNvSpPr>
            <a:spLocks noChangeArrowheads="1"/>
          </p:cNvSpPr>
          <p:nvPr/>
        </p:nvSpPr>
        <p:spPr bwMode="auto">
          <a:xfrm>
            <a:off x="907079" y="4628970"/>
            <a:ext cx="4096029" cy="2149475"/>
          </a:xfrm>
          <a:prstGeom prst="rect">
            <a:avLst/>
          </a:prstGeom>
          <a:noFill/>
          <a:ln w="9525">
            <a:solidFill>
              <a:schemeClr val="accent2"/>
            </a:solidFill>
            <a:miter lim="800000"/>
            <a:headEnd/>
            <a:tailEnd/>
          </a:ln>
          <a:effectLst/>
        </p:spPr>
        <p:txBody>
          <a:bodyPr tIns="91440" bIns="91440"/>
          <a:lstStyle>
            <a:lvl1pPr marL="230188" indent="-230188">
              <a:lnSpc>
                <a:spcPct val="90000"/>
              </a:lnSpc>
              <a:spcBef>
                <a:spcPct val="100000"/>
              </a:spcBef>
              <a:defRPr b="1">
                <a:solidFill>
                  <a:schemeClr val="tx1"/>
                </a:solidFill>
                <a:latin typeface="Arial" panose="020B0604020202020204" pitchFamily="34" charset="0"/>
              </a:defRPr>
            </a:lvl1pPr>
            <a:lvl2pPr marL="512763" indent="-165100">
              <a:lnSpc>
                <a:spcPct val="90000"/>
              </a:lnSpc>
              <a:spcBef>
                <a:spcPct val="75000"/>
              </a:spcBef>
              <a:buChar char="•"/>
              <a:defRPr sz="1600">
                <a:solidFill>
                  <a:schemeClr val="tx1"/>
                </a:solidFill>
                <a:latin typeface="Arial" panose="020B0604020202020204" pitchFamily="34" charset="0"/>
              </a:defRPr>
            </a:lvl2pPr>
            <a:lvl3pPr marL="974725" indent="-227013">
              <a:lnSpc>
                <a:spcPct val="90000"/>
              </a:lnSpc>
              <a:spcBef>
                <a:spcPct val="30000"/>
              </a:spcBef>
              <a:buChar char="–"/>
              <a:defRPr sz="1600">
                <a:solidFill>
                  <a:schemeClr val="tx1"/>
                </a:solidFill>
                <a:latin typeface="Arial" panose="020B0604020202020204" pitchFamily="34" charset="0"/>
              </a:defRPr>
            </a:lvl3pPr>
            <a:lvl4pPr marL="1317625" indent="-228600">
              <a:lnSpc>
                <a:spcPct val="90000"/>
              </a:lnSpc>
              <a:spcBef>
                <a:spcPct val="15000"/>
              </a:spcBef>
              <a:buChar char="•"/>
              <a:defRPr sz="1600">
                <a:solidFill>
                  <a:schemeClr val="tx1"/>
                </a:solidFill>
                <a:latin typeface="Arial" panose="020B0604020202020204" pitchFamily="34" charset="0"/>
              </a:defRPr>
            </a:lvl4pPr>
            <a:lvl5pPr marL="1660525" indent="-228600">
              <a:lnSpc>
                <a:spcPct val="90000"/>
              </a:lnSpc>
              <a:spcBef>
                <a:spcPct val="10000"/>
              </a:spcBef>
              <a:buChar char="–"/>
              <a:defRPr sz="1400">
                <a:solidFill>
                  <a:schemeClr val="tx1"/>
                </a:solidFill>
                <a:latin typeface="Arial" panose="020B0604020202020204" pitchFamily="34" charset="0"/>
              </a:defRPr>
            </a:lvl5pPr>
            <a:lvl6pPr marL="21177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6pPr>
            <a:lvl7pPr marL="25749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7pPr>
            <a:lvl8pPr marL="30321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8pPr>
            <a:lvl9pPr marL="34893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9pPr>
          </a:lstStyle>
          <a:p>
            <a:pPr>
              <a:lnSpc>
                <a:spcPct val="100000"/>
              </a:lnSpc>
              <a:spcBef>
                <a:spcPct val="30000"/>
              </a:spcBef>
              <a:buClr>
                <a:srgbClr val="003E30"/>
              </a:buClr>
              <a:buSzPct val="90000"/>
              <a:buFont typeface="Symbol" panose="05050102010706020507" pitchFamily="18" charset="2"/>
              <a:buChar char="¨"/>
            </a:pPr>
            <a:r>
              <a:rPr lang="en-GB" altLang="en-US" sz="1200" b="0" dirty="0" smtClean="0"/>
              <a:t>We were </a:t>
            </a:r>
            <a:r>
              <a:rPr lang="en-GB" altLang="en-US" sz="1200" b="0" dirty="0"/>
              <a:t>was assigned the Marketing &amp; Sales Directory.</a:t>
            </a:r>
          </a:p>
          <a:p>
            <a:pPr>
              <a:lnSpc>
                <a:spcPct val="100000"/>
              </a:lnSpc>
              <a:spcBef>
                <a:spcPct val="30000"/>
              </a:spcBef>
              <a:buClr>
                <a:srgbClr val="003E30"/>
              </a:buClr>
              <a:buSzPct val="90000"/>
              <a:buFont typeface="Symbol" panose="05050102010706020507" pitchFamily="18" charset="2"/>
              <a:buChar char="¨"/>
            </a:pPr>
            <a:r>
              <a:rPr lang="en-GB" altLang="en-US" sz="1200" b="0" dirty="0"/>
              <a:t>The main activities to be implemented were:</a:t>
            </a:r>
          </a:p>
          <a:p>
            <a:pPr lvl="1">
              <a:lnSpc>
                <a:spcPct val="100000"/>
              </a:lnSpc>
              <a:spcBef>
                <a:spcPct val="30000"/>
              </a:spcBef>
              <a:buClr>
                <a:srgbClr val="003E30"/>
              </a:buClr>
              <a:buSzPct val="90000"/>
              <a:buFont typeface="Symbol" panose="05050102010706020507" pitchFamily="18" charset="2"/>
              <a:buChar char="¨"/>
            </a:pPr>
            <a:r>
              <a:rPr lang="en-US" altLang="en-US" sz="1200" dirty="0" smtClean="0"/>
              <a:t>Staffing </a:t>
            </a:r>
            <a:r>
              <a:rPr lang="en-US" altLang="en-US" sz="1200" dirty="0"/>
              <a:t>and coaching the Department</a:t>
            </a:r>
          </a:p>
          <a:p>
            <a:pPr lvl="1">
              <a:lnSpc>
                <a:spcPct val="100000"/>
              </a:lnSpc>
              <a:spcBef>
                <a:spcPct val="30000"/>
              </a:spcBef>
              <a:buClr>
                <a:srgbClr val="003E30"/>
              </a:buClr>
              <a:buSzPct val="90000"/>
              <a:buFont typeface="Symbol" panose="05050102010706020507" pitchFamily="18" charset="2"/>
              <a:buChar char="¨"/>
            </a:pPr>
            <a:r>
              <a:rPr lang="en-US" altLang="en-US" sz="1200" dirty="0"/>
              <a:t>Purchasing processes (Handsets, Ad. Agency, etc.)</a:t>
            </a:r>
          </a:p>
          <a:p>
            <a:pPr lvl="1">
              <a:lnSpc>
                <a:spcPct val="100000"/>
              </a:lnSpc>
              <a:spcBef>
                <a:spcPct val="30000"/>
              </a:spcBef>
              <a:buClr>
                <a:srgbClr val="003E30"/>
              </a:buClr>
              <a:buSzPct val="90000"/>
              <a:buFont typeface="Symbol" panose="05050102010706020507" pitchFamily="18" charset="2"/>
              <a:buChar char="¨"/>
            </a:pPr>
            <a:r>
              <a:rPr lang="en-US" altLang="en-US" sz="1200" dirty="0"/>
              <a:t>Distribution Channels</a:t>
            </a:r>
          </a:p>
          <a:p>
            <a:pPr lvl="1">
              <a:lnSpc>
                <a:spcPct val="100000"/>
              </a:lnSpc>
              <a:spcBef>
                <a:spcPct val="30000"/>
              </a:spcBef>
              <a:buClr>
                <a:srgbClr val="003E30"/>
              </a:buClr>
              <a:buSzPct val="90000"/>
              <a:buFont typeface="Symbol" panose="05050102010706020507" pitchFamily="18" charset="2"/>
              <a:buChar char="¨"/>
            </a:pPr>
            <a:r>
              <a:rPr lang="en-US" altLang="en-US" sz="1200" dirty="0"/>
              <a:t>Marketing Plan</a:t>
            </a:r>
          </a:p>
          <a:p>
            <a:pPr lvl="1">
              <a:lnSpc>
                <a:spcPct val="100000"/>
              </a:lnSpc>
              <a:spcBef>
                <a:spcPct val="30000"/>
              </a:spcBef>
              <a:buClr>
                <a:srgbClr val="003E30"/>
              </a:buClr>
              <a:buSzPct val="90000"/>
              <a:buFont typeface="Symbol" panose="05050102010706020507" pitchFamily="18" charset="2"/>
              <a:buChar char="¨"/>
            </a:pPr>
            <a:r>
              <a:rPr lang="en-US" altLang="en-US" sz="1200" dirty="0"/>
              <a:t>PR</a:t>
            </a:r>
          </a:p>
          <a:p>
            <a:pPr lvl="1">
              <a:lnSpc>
                <a:spcPct val="100000"/>
              </a:lnSpc>
              <a:spcBef>
                <a:spcPct val="30000"/>
              </a:spcBef>
              <a:buClr>
                <a:srgbClr val="003E30"/>
              </a:buClr>
              <a:buSzPct val="90000"/>
              <a:buFont typeface="Symbol" panose="05050102010706020507" pitchFamily="18" charset="2"/>
              <a:buChar char="¨"/>
            </a:pPr>
            <a:endParaRPr lang="en-US" altLang="en-US" sz="1000" dirty="0">
              <a:latin typeface="Times New Roman" panose="02020603050405020304" pitchFamily="18" charset="0"/>
            </a:endParaRPr>
          </a:p>
          <a:p>
            <a:pPr>
              <a:lnSpc>
                <a:spcPct val="100000"/>
              </a:lnSpc>
              <a:spcBef>
                <a:spcPct val="0"/>
              </a:spcBef>
            </a:pPr>
            <a:endParaRPr lang="en-US" altLang="en-US" sz="1800" b="0" dirty="0">
              <a:latin typeface="Times New Roman" panose="02020603050405020304" pitchFamily="18" charset="0"/>
            </a:endParaRPr>
          </a:p>
        </p:txBody>
      </p:sp>
      <p:sp>
        <p:nvSpPr>
          <p:cNvPr id="7" name="Rectangle 6"/>
          <p:cNvSpPr>
            <a:spLocks noChangeArrowheads="1"/>
          </p:cNvSpPr>
          <p:nvPr/>
        </p:nvSpPr>
        <p:spPr bwMode="auto">
          <a:xfrm>
            <a:off x="5428598" y="2003245"/>
            <a:ext cx="3553477" cy="2149475"/>
          </a:xfrm>
          <a:prstGeom prst="rect">
            <a:avLst/>
          </a:prstGeom>
          <a:noFill/>
          <a:ln w="9525">
            <a:solidFill>
              <a:schemeClr val="accent2"/>
            </a:solidFill>
            <a:miter lim="800000"/>
            <a:headEnd/>
            <a:tailEnd/>
          </a:ln>
          <a:effectLst/>
        </p:spPr>
        <p:txBody>
          <a:bodyPr tIns="91440" bIns="91440"/>
          <a:lstStyle>
            <a:lvl1pPr marL="230188" indent="-230188">
              <a:lnSpc>
                <a:spcPct val="90000"/>
              </a:lnSpc>
              <a:spcBef>
                <a:spcPct val="100000"/>
              </a:spcBef>
              <a:defRPr b="1">
                <a:solidFill>
                  <a:schemeClr val="tx1"/>
                </a:solidFill>
                <a:latin typeface="Arial" panose="020B0604020202020204" pitchFamily="34" charset="0"/>
              </a:defRPr>
            </a:lvl1pPr>
            <a:lvl2pPr marL="512763" indent="-165100">
              <a:lnSpc>
                <a:spcPct val="90000"/>
              </a:lnSpc>
              <a:spcBef>
                <a:spcPct val="75000"/>
              </a:spcBef>
              <a:buChar char="•"/>
              <a:defRPr sz="1600">
                <a:solidFill>
                  <a:schemeClr val="tx1"/>
                </a:solidFill>
                <a:latin typeface="Arial" panose="020B0604020202020204" pitchFamily="34" charset="0"/>
              </a:defRPr>
            </a:lvl2pPr>
            <a:lvl3pPr marL="974725" indent="-227013">
              <a:lnSpc>
                <a:spcPct val="90000"/>
              </a:lnSpc>
              <a:spcBef>
                <a:spcPct val="30000"/>
              </a:spcBef>
              <a:buChar char="–"/>
              <a:defRPr sz="1600">
                <a:solidFill>
                  <a:schemeClr val="tx1"/>
                </a:solidFill>
                <a:latin typeface="Arial" panose="020B0604020202020204" pitchFamily="34" charset="0"/>
              </a:defRPr>
            </a:lvl3pPr>
            <a:lvl4pPr marL="1317625" indent="-228600">
              <a:lnSpc>
                <a:spcPct val="90000"/>
              </a:lnSpc>
              <a:spcBef>
                <a:spcPct val="15000"/>
              </a:spcBef>
              <a:buChar char="•"/>
              <a:defRPr sz="1600">
                <a:solidFill>
                  <a:schemeClr val="tx1"/>
                </a:solidFill>
                <a:latin typeface="Arial" panose="020B0604020202020204" pitchFamily="34" charset="0"/>
              </a:defRPr>
            </a:lvl4pPr>
            <a:lvl5pPr marL="1660525" indent="-228600">
              <a:lnSpc>
                <a:spcPct val="90000"/>
              </a:lnSpc>
              <a:spcBef>
                <a:spcPct val="10000"/>
              </a:spcBef>
              <a:buChar char="–"/>
              <a:defRPr sz="1400">
                <a:solidFill>
                  <a:schemeClr val="tx1"/>
                </a:solidFill>
                <a:latin typeface="Arial" panose="020B0604020202020204" pitchFamily="34" charset="0"/>
              </a:defRPr>
            </a:lvl5pPr>
            <a:lvl6pPr marL="21177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6pPr>
            <a:lvl7pPr marL="25749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7pPr>
            <a:lvl8pPr marL="30321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8pPr>
            <a:lvl9pPr marL="34893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9pPr>
          </a:lstStyle>
          <a:p>
            <a:pPr>
              <a:lnSpc>
                <a:spcPct val="100000"/>
              </a:lnSpc>
              <a:spcBef>
                <a:spcPct val="30000"/>
              </a:spcBef>
              <a:buClr>
                <a:srgbClr val="003E30"/>
              </a:buClr>
              <a:buSzPct val="90000"/>
              <a:buFont typeface="Symbol" panose="05050102010706020507" pitchFamily="18" charset="2"/>
              <a:buChar char="¨"/>
            </a:pPr>
            <a:endParaRPr lang="es-ES" altLang="en-US" sz="1000" b="0"/>
          </a:p>
        </p:txBody>
      </p:sp>
      <p:sp>
        <p:nvSpPr>
          <p:cNvPr id="8" name="Rectangle 7"/>
          <p:cNvSpPr>
            <a:spLocks noChangeArrowheads="1"/>
          </p:cNvSpPr>
          <p:nvPr/>
        </p:nvSpPr>
        <p:spPr bwMode="auto">
          <a:xfrm>
            <a:off x="5428598" y="4381320"/>
            <a:ext cx="3553477" cy="255588"/>
          </a:xfrm>
          <a:prstGeom prst="rect">
            <a:avLst/>
          </a:prstGeom>
          <a:gradFill rotWithShape="0">
            <a:gsLst>
              <a:gs pos="0">
                <a:srgbClr val="FFCC00"/>
              </a:gs>
              <a:gs pos="100000">
                <a:srgbClr val="3399FF"/>
              </a:gs>
            </a:gsLst>
            <a:lin ang="2700000" scaled="1"/>
          </a:gradFill>
          <a:ln w="9525">
            <a:solidFill>
              <a:schemeClr val="accent2"/>
            </a:solidFill>
            <a:miter lim="800000"/>
            <a:headEnd/>
            <a:tailEnd/>
          </a:ln>
          <a:effectLst/>
          <a:extLst/>
        </p:spPr>
        <p:txBody>
          <a:bodyPr wrap="none" lIns="45720" rIns="45720" anchor="ctr"/>
          <a:lstStyle/>
          <a:p>
            <a:pPr>
              <a:defRPr/>
            </a:pPr>
            <a:r>
              <a:rPr lang="en-US" sz="1200"/>
              <a:t>Results</a:t>
            </a:r>
          </a:p>
        </p:txBody>
      </p:sp>
      <p:sp>
        <p:nvSpPr>
          <p:cNvPr id="9" name="Rectangle 8"/>
          <p:cNvSpPr>
            <a:spLocks noChangeArrowheads="1"/>
          </p:cNvSpPr>
          <p:nvPr/>
        </p:nvSpPr>
        <p:spPr bwMode="auto">
          <a:xfrm>
            <a:off x="907079" y="4381320"/>
            <a:ext cx="4096029" cy="255588"/>
          </a:xfrm>
          <a:prstGeom prst="rect">
            <a:avLst/>
          </a:prstGeom>
          <a:gradFill rotWithShape="0">
            <a:gsLst>
              <a:gs pos="0">
                <a:srgbClr val="FFCC00"/>
              </a:gs>
              <a:gs pos="100000">
                <a:srgbClr val="3399FF"/>
              </a:gs>
            </a:gsLst>
            <a:lin ang="2700000" scaled="1"/>
          </a:gradFill>
          <a:ln w="9525">
            <a:solidFill>
              <a:schemeClr val="accent2"/>
            </a:solidFill>
            <a:miter lim="800000"/>
            <a:headEnd/>
            <a:tailEnd/>
          </a:ln>
          <a:effectLst/>
          <a:extLst/>
        </p:spPr>
        <p:txBody>
          <a:bodyPr wrap="none" lIns="45720" rIns="45720" anchor="ctr"/>
          <a:lstStyle/>
          <a:p>
            <a:pPr>
              <a:defRPr/>
            </a:pPr>
            <a:r>
              <a:rPr lang="en-US" sz="1200"/>
              <a:t>Analysis</a:t>
            </a:r>
          </a:p>
        </p:txBody>
      </p:sp>
      <p:sp>
        <p:nvSpPr>
          <p:cNvPr id="10" name="Rectangle 9"/>
          <p:cNvSpPr>
            <a:spLocks noChangeArrowheads="1"/>
          </p:cNvSpPr>
          <p:nvPr/>
        </p:nvSpPr>
        <p:spPr bwMode="auto">
          <a:xfrm>
            <a:off x="5428598" y="1749245"/>
            <a:ext cx="3553477" cy="255588"/>
          </a:xfrm>
          <a:prstGeom prst="rect">
            <a:avLst/>
          </a:prstGeom>
          <a:gradFill rotWithShape="0">
            <a:gsLst>
              <a:gs pos="0">
                <a:srgbClr val="FFCC00"/>
              </a:gs>
              <a:gs pos="100000">
                <a:srgbClr val="3399FF"/>
              </a:gs>
            </a:gsLst>
            <a:lin ang="2700000" scaled="1"/>
          </a:gradFill>
          <a:ln w="9525">
            <a:solidFill>
              <a:schemeClr val="accent2"/>
            </a:solidFill>
            <a:miter lim="800000"/>
            <a:headEnd/>
            <a:tailEnd/>
          </a:ln>
          <a:effectLst/>
          <a:extLst/>
        </p:spPr>
        <p:txBody>
          <a:bodyPr wrap="none" lIns="45720" rIns="45720" anchor="ctr"/>
          <a:lstStyle/>
          <a:p>
            <a:pPr>
              <a:defRPr/>
            </a:pPr>
            <a:r>
              <a:rPr lang="en-US" sz="1200"/>
              <a:t>Approach/Methodology</a:t>
            </a:r>
          </a:p>
        </p:txBody>
      </p:sp>
      <p:sp>
        <p:nvSpPr>
          <p:cNvPr id="11" name="Rectangle 10"/>
          <p:cNvSpPr>
            <a:spLocks noChangeArrowheads="1"/>
          </p:cNvSpPr>
          <p:nvPr/>
        </p:nvSpPr>
        <p:spPr bwMode="auto">
          <a:xfrm>
            <a:off x="907079" y="1749245"/>
            <a:ext cx="4063114" cy="254000"/>
          </a:xfrm>
          <a:prstGeom prst="rect">
            <a:avLst/>
          </a:prstGeom>
          <a:gradFill flip="none" rotWithShape="1">
            <a:gsLst>
              <a:gs pos="3000">
                <a:srgbClr val="FFCC00"/>
              </a:gs>
              <a:gs pos="69000">
                <a:srgbClr val="D1D1D1"/>
              </a:gs>
              <a:gs pos="100000">
                <a:schemeClr val="accent2">
                  <a:lumMod val="100000"/>
                </a:schemeClr>
              </a:gs>
            </a:gsLst>
            <a:path path="circle">
              <a:fillToRect r="100000" b="100000"/>
            </a:path>
            <a:tileRect l="-100000" t="-100000"/>
          </a:gradFill>
          <a:ln w="9525">
            <a:solidFill>
              <a:schemeClr val="accent2"/>
            </a:solidFill>
            <a:miter lim="800000"/>
            <a:headEnd/>
            <a:tailEnd/>
          </a:ln>
          <a:effectLst/>
          <a:extLst/>
        </p:spPr>
        <p:txBody>
          <a:bodyPr wrap="none" lIns="45720" rIns="45720" anchor="ctr"/>
          <a:lstStyle/>
          <a:p>
            <a:pPr>
              <a:defRPr/>
            </a:pPr>
            <a:r>
              <a:rPr lang="en-US" sz="1200" dirty="0"/>
              <a:t>Client/Situation/Assignment</a:t>
            </a:r>
          </a:p>
        </p:txBody>
      </p:sp>
      <p:sp>
        <p:nvSpPr>
          <p:cNvPr id="12" name="Rectangle 11"/>
          <p:cNvSpPr>
            <a:spLocks noChangeArrowheads="1"/>
          </p:cNvSpPr>
          <p:nvPr/>
        </p:nvSpPr>
        <p:spPr bwMode="auto">
          <a:xfrm>
            <a:off x="907079" y="2003245"/>
            <a:ext cx="4063114" cy="2149475"/>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tIns="91440" bIns="91440"/>
          <a:lstStyle>
            <a:lvl1pPr marL="230188" indent="-230188">
              <a:lnSpc>
                <a:spcPct val="90000"/>
              </a:lnSpc>
              <a:spcBef>
                <a:spcPct val="100000"/>
              </a:spcBef>
              <a:defRPr b="1">
                <a:solidFill>
                  <a:schemeClr val="tx1"/>
                </a:solidFill>
                <a:latin typeface="Arial" panose="020B0604020202020204" pitchFamily="34" charset="0"/>
              </a:defRPr>
            </a:lvl1pPr>
            <a:lvl2pPr marL="512763" indent="-165100">
              <a:lnSpc>
                <a:spcPct val="90000"/>
              </a:lnSpc>
              <a:spcBef>
                <a:spcPct val="75000"/>
              </a:spcBef>
              <a:buChar char="•"/>
              <a:defRPr sz="1600">
                <a:solidFill>
                  <a:schemeClr val="tx1"/>
                </a:solidFill>
                <a:latin typeface="Arial" panose="020B0604020202020204" pitchFamily="34" charset="0"/>
              </a:defRPr>
            </a:lvl2pPr>
            <a:lvl3pPr marL="974725" indent="-227013">
              <a:lnSpc>
                <a:spcPct val="90000"/>
              </a:lnSpc>
              <a:spcBef>
                <a:spcPct val="30000"/>
              </a:spcBef>
              <a:buChar char="–"/>
              <a:defRPr sz="1600">
                <a:solidFill>
                  <a:schemeClr val="tx1"/>
                </a:solidFill>
                <a:latin typeface="Arial" panose="020B0604020202020204" pitchFamily="34" charset="0"/>
              </a:defRPr>
            </a:lvl3pPr>
            <a:lvl4pPr marL="1317625" indent="-228600">
              <a:lnSpc>
                <a:spcPct val="90000"/>
              </a:lnSpc>
              <a:spcBef>
                <a:spcPct val="15000"/>
              </a:spcBef>
              <a:buChar char="•"/>
              <a:defRPr sz="1600">
                <a:solidFill>
                  <a:schemeClr val="tx1"/>
                </a:solidFill>
                <a:latin typeface="Arial" panose="020B0604020202020204" pitchFamily="34" charset="0"/>
              </a:defRPr>
            </a:lvl4pPr>
            <a:lvl5pPr marL="1660525" indent="-228600">
              <a:lnSpc>
                <a:spcPct val="90000"/>
              </a:lnSpc>
              <a:spcBef>
                <a:spcPct val="10000"/>
              </a:spcBef>
              <a:buChar char="–"/>
              <a:defRPr sz="1400">
                <a:solidFill>
                  <a:schemeClr val="tx1"/>
                </a:solidFill>
                <a:latin typeface="Arial" panose="020B0604020202020204" pitchFamily="34" charset="0"/>
              </a:defRPr>
            </a:lvl5pPr>
            <a:lvl6pPr marL="21177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6pPr>
            <a:lvl7pPr marL="25749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7pPr>
            <a:lvl8pPr marL="30321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8pPr>
            <a:lvl9pPr marL="3489325" indent="-228600" eaLnBrk="0" fontAlgn="base" hangingPunct="0">
              <a:lnSpc>
                <a:spcPct val="90000"/>
              </a:lnSpc>
              <a:spcBef>
                <a:spcPct val="10000"/>
              </a:spcBef>
              <a:spcAft>
                <a:spcPct val="0"/>
              </a:spcAft>
              <a:buChar char="–"/>
              <a:defRPr sz="1400">
                <a:solidFill>
                  <a:schemeClr val="tx1"/>
                </a:solidFill>
                <a:latin typeface="Arial" panose="020B0604020202020204" pitchFamily="34" charset="0"/>
              </a:defRPr>
            </a:lvl9pPr>
          </a:lstStyle>
          <a:p>
            <a:pPr>
              <a:lnSpc>
                <a:spcPct val="100000"/>
              </a:lnSpc>
              <a:spcBef>
                <a:spcPct val="25000"/>
              </a:spcBef>
              <a:buClr>
                <a:srgbClr val="003E30"/>
              </a:buClr>
              <a:buSzPct val="90000"/>
              <a:buFont typeface="Symbol" panose="05050102010706020507" pitchFamily="18" charset="2"/>
              <a:buChar char="¨"/>
            </a:pPr>
            <a:r>
              <a:rPr lang="en-GB" altLang="en-US" sz="1000" b="0" dirty="0"/>
              <a:t>Cu</a:t>
            </a:r>
            <a:r>
              <a:rPr lang="en-GB" altLang="en-US" sz="1200" b="0" dirty="0"/>
              <a:t>stomer – TELE2 </a:t>
            </a:r>
          </a:p>
          <a:p>
            <a:pPr>
              <a:lnSpc>
                <a:spcPct val="100000"/>
              </a:lnSpc>
              <a:spcBef>
                <a:spcPct val="25000"/>
              </a:spcBef>
              <a:buClr>
                <a:srgbClr val="003E30"/>
              </a:buClr>
              <a:buSzPct val="90000"/>
              <a:buFont typeface="Symbol" panose="05050102010706020507" pitchFamily="18" charset="2"/>
              <a:buChar char="¨"/>
            </a:pPr>
            <a:r>
              <a:rPr lang="en-GB" altLang="en-US" sz="1200" b="0" dirty="0" err="1" smtClean="0"/>
              <a:t>Situation:Launching</a:t>
            </a:r>
            <a:r>
              <a:rPr lang="en-GB" altLang="en-US" sz="1200" b="0" dirty="0" smtClean="0"/>
              <a:t> </a:t>
            </a:r>
            <a:r>
              <a:rPr lang="en-GB" altLang="en-US" sz="1200" b="0" dirty="0"/>
              <a:t>of Mobile Operator  </a:t>
            </a:r>
          </a:p>
          <a:p>
            <a:pPr>
              <a:lnSpc>
                <a:spcPct val="100000"/>
              </a:lnSpc>
              <a:spcBef>
                <a:spcPct val="50000"/>
              </a:spcBef>
            </a:pPr>
            <a:r>
              <a:rPr lang="en-GB" altLang="en-US" sz="1200" b="0" dirty="0"/>
              <a:t>Need: To launch the operator’s services in three </a:t>
            </a:r>
            <a:r>
              <a:rPr lang="en-GB" altLang="en-US" sz="1200" b="0" dirty="0" smtClean="0"/>
              <a:t>months</a:t>
            </a:r>
            <a:r>
              <a:rPr lang="en-GB" altLang="en-US" sz="1200" b="0" dirty="0"/>
              <a:t>. </a:t>
            </a:r>
          </a:p>
          <a:p>
            <a:pPr>
              <a:lnSpc>
                <a:spcPct val="100000"/>
              </a:lnSpc>
              <a:spcBef>
                <a:spcPts val="0"/>
              </a:spcBef>
            </a:pPr>
            <a:r>
              <a:rPr lang="en-GB" altLang="en-US" sz="1200" b="0" dirty="0"/>
              <a:t>Challenge : </a:t>
            </a:r>
            <a:r>
              <a:rPr lang="en-GB" altLang="en-US" sz="1200" b="0" dirty="0" smtClean="0"/>
              <a:t>By </a:t>
            </a:r>
            <a:r>
              <a:rPr lang="en-GB" altLang="en-US" sz="1200" b="0" dirty="0"/>
              <a:t>day 1 there were only the CEO in place, no marketing plan, commercial staff, contact with suppliers, or any other related issue in place. Start from absolute O.</a:t>
            </a:r>
          </a:p>
          <a:p>
            <a:pPr>
              <a:lnSpc>
                <a:spcPct val="100000"/>
              </a:lnSpc>
              <a:spcBef>
                <a:spcPts val="0"/>
              </a:spcBef>
              <a:buFontTx/>
              <a:buChar char="•"/>
            </a:pPr>
            <a:r>
              <a:rPr lang="en-GB" altLang="en-US" sz="1200" b="0" dirty="0"/>
              <a:t>Third operator in already apparently saturated market, with very low coverage and quality of network. </a:t>
            </a:r>
            <a:endParaRPr lang="en-US" altLang="en-US" sz="1200" b="0" dirty="0"/>
          </a:p>
        </p:txBody>
      </p:sp>
      <p:sp>
        <p:nvSpPr>
          <p:cNvPr id="13" name="AutoShape 14"/>
          <p:cNvSpPr>
            <a:spLocks noChangeArrowheads="1"/>
          </p:cNvSpPr>
          <p:nvPr/>
        </p:nvSpPr>
        <p:spPr bwMode="auto">
          <a:xfrm>
            <a:off x="5529685" y="2239782"/>
            <a:ext cx="981075" cy="1650163"/>
          </a:xfrm>
          <a:prstGeom prst="homePlate">
            <a:avLst>
              <a:gd name="adj" fmla="val 18354"/>
            </a:avLst>
          </a:prstGeom>
          <a:ln>
            <a:headEnd/>
            <a:tailEnd/>
          </a:ln>
        </p:spPr>
        <p:style>
          <a:lnRef idx="0">
            <a:schemeClr val="accent1"/>
          </a:lnRef>
          <a:fillRef idx="3">
            <a:schemeClr val="accent1"/>
          </a:fillRef>
          <a:effectRef idx="3">
            <a:schemeClr val="accent1"/>
          </a:effectRef>
          <a:fontRef idx="minor">
            <a:schemeClr val="lt1"/>
          </a:fontRef>
        </p:style>
        <p:txBody>
          <a:bodyPr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200">
                <a:solidFill>
                  <a:schemeClr val="bg1"/>
                </a:solidFill>
              </a:rPr>
              <a:t>Analysis of desired service offerings, related needs</a:t>
            </a:r>
          </a:p>
          <a:p>
            <a:r>
              <a:rPr lang="en-US" altLang="en-US" sz="1200">
                <a:solidFill>
                  <a:schemeClr val="bg1"/>
                </a:solidFill>
              </a:rPr>
              <a:t>and pricing</a:t>
            </a:r>
          </a:p>
        </p:txBody>
      </p:sp>
      <p:sp>
        <p:nvSpPr>
          <p:cNvPr id="14" name="Text Box 15"/>
          <p:cNvSpPr txBox="1">
            <a:spLocks noChangeArrowheads="1"/>
          </p:cNvSpPr>
          <p:nvPr/>
        </p:nvSpPr>
        <p:spPr bwMode="auto">
          <a:xfrm>
            <a:off x="1346200" y="5417958"/>
            <a:ext cx="0" cy="2333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endParaRPr lang="en-GB" altLang="en-US" sz="1700"/>
          </a:p>
        </p:txBody>
      </p:sp>
      <p:sp>
        <p:nvSpPr>
          <p:cNvPr id="15" name="Text Box 16"/>
          <p:cNvSpPr txBox="1">
            <a:spLocks noChangeArrowheads="1"/>
          </p:cNvSpPr>
          <p:nvPr/>
        </p:nvSpPr>
        <p:spPr bwMode="auto">
          <a:xfrm>
            <a:off x="3902075" y="5479870"/>
            <a:ext cx="28575" cy="109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800"/>
              <a:t> </a:t>
            </a:r>
          </a:p>
        </p:txBody>
      </p:sp>
      <p:sp>
        <p:nvSpPr>
          <p:cNvPr id="16" name="Text Box 17"/>
          <p:cNvSpPr txBox="1">
            <a:spLocks noChangeArrowheads="1"/>
          </p:cNvSpPr>
          <p:nvPr/>
        </p:nvSpPr>
        <p:spPr bwMode="auto">
          <a:xfrm>
            <a:off x="6423025" y="6437133"/>
            <a:ext cx="0" cy="1095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endParaRPr lang="en-GB" altLang="en-US" sz="800"/>
          </a:p>
        </p:txBody>
      </p:sp>
      <p:sp>
        <p:nvSpPr>
          <p:cNvPr id="17" name="Text Box 18"/>
          <p:cNvSpPr txBox="1">
            <a:spLocks noChangeArrowheads="1"/>
          </p:cNvSpPr>
          <p:nvPr/>
        </p:nvSpPr>
        <p:spPr bwMode="auto">
          <a:xfrm>
            <a:off x="8229600" y="6437133"/>
            <a:ext cx="0" cy="2190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endParaRPr lang="en-US" altLang="en-US" sz="800"/>
          </a:p>
          <a:p>
            <a:endParaRPr lang="en-US" altLang="en-US" sz="800"/>
          </a:p>
        </p:txBody>
      </p:sp>
      <p:sp>
        <p:nvSpPr>
          <p:cNvPr id="18" name="AutoShape 21"/>
          <p:cNvSpPr>
            <a:spLocks noChangeArrowheads="1"/>
          </p:cNvSpPr>
          <p:nvPr/>
        </p:nvSpPr>
        <p:spPr bwMode="auto">
          <a:xfrm>
            <a:off x="6557165" y="2236952"/>
            <a:ext cx="1009650" cy="1650163"/>
          </a:xfrm>
          <a:prstGeom prst="homePlate">
            <a:avLst>
              <a:gd name="adj" fmla="val 18888"/>
            </a:avLst>
          </a:prstGeom>
          <a:ln>
            <a:headEnd/>
            <a:tailEnd/>
          </a:ln>
        </p:spPr>
        <p:style>
          <a:lnRef idx="0">
            <a:schemeClr val="accent1"/>
          </a:lnRef>
          <a:fillRef idx="3">
            <a:schemeClr val="accent1"/>
          </a:fillRef>
          <a:effectRef idx="3">
            <a:schemeClr val="accent1"/>
          </a:effectRef>
          <a:fontRef idx="minor">
            <a:schemeClr val="lt1"/>
          </a:fontRef>
        </p:style>
        <p:txBody>
          <a:bodyPr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200" dirty="0">
                <a:solidFill>
                  <a:schemeClr val="bg1"/>
                </a:solidFill>
              </a:rPr>
              <a:t>Design of Marketing Plan</a:t>
            </a:r>
          </a:p>
        </p:txBody>
      </p:sp>
      <p:sp>
        <p:nvSpPr>
          <p:cNvPr id="19" name="AutoShape 22"/>
          <p:cNvSpPr>
            <a:spLocks noChangeArrowheads="1"/>
          </p:cNvSpPr>
          <p:nvPr/>
        </p:nvSpPr>
        <p:spPr bwMode="auto">
          <a:xfrm>
            <a:off x="7639327" y="2249307"/>
            <a:ext cx="1309833" cy="1650163"/>
          </a:xfrm>
          <a:prstGeom prst="homePlate">
            <a:avLst>
              <a:gd name="adj" fmla="val 19779"/>
            </a:avLst>
          </a:prstGeom>
          <a:ln>
            <a:headEnd/>
            <a:tailEnd/>
          </a:ln>
        </p:spPr>
        <p:style>
          <a:lnRef idx="0">
            <a:schemeClr val="accent1"/>
          </a:lnRef>
          <a:fillRef idx="3">
            <a:schemeClr val="accent1"/>
          </a:fillRef>
          <a:effectRef idx="3">
            <a:schemeClr val="accent1"/>
          </a:effectRef>
          <a:fontRef idx="minor">
            <a:schemeClr val="lt1"/>
          </a:fontRef>
        </p:style>
        <p:txBody>
          <a:bodyPr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200">
                <a:solidFill>
                  <a:schemeClr val="bg1"/>
                </a:solidFill>
              </a:rPr>
              <a:t>Implementation</a:t>
            </a:r>
          </a:p>
        </p:txBody>
      </p:sp>
      <p:sp>
        <p:nvSpPr>
          <p:cNvPr id="20" name="AutoShape 10"/>
          <p:cNvSpPr>
            <a:spLocks noChangeAspect="1" noChangeArrowheads="1"/>
          </p:cNvSpPr>
          <p:nvPr/>
        </p:nvSpPr>
        <p:spPr bwMode="auto">
          <a:xfrm>
            <a:off x="5078534" y="5308318"/>
            <a:ext cx="274637" cy="623887"/>
          </a:xfrm>
          <a:prstGeom prst="rightArrow">
            <a:avLst>
              <a:gd name="adj1" fmla="val 50000"/>
              <a:gd name="adj2" fmla="val 25000"/>
            </a:avLst>
          </a:prstGeom>
          <a:gradFill rotWithShape="0">
            <a:gsLst>
              <a:gs pos="0">
                <a:srgbClr val="D8E1DF"/>
              </a:gs>
              <a:gs pos="100000">
                <a:srgbClr val="003E3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endParaRPr lang="en-GB" altLang="en-US"/>
          </a:p>
        </p:txBody>
      </p:sp>
      <p:sp>
        <p:nvSpPr>
          <p:cNvPr id="21" name="AutoShape 11"/>
          <p:cNvSpPr>
            <a:spLocks noChangeAspect="1" noChangeArrowheads="1"/>
          </p:cNvSpPr>
          <p:nvPr/>
        </p:nvSpPr>
        <p:spPr bwMode="auto">
          <a:xfrm>
            <a:off x="5003108" y="2712063"/>
            <a:ext cx="274637" cy="623888"/>
          </a:xfrm>
          <a:prstGeom prst="rightArrow">
            <a:avLst>
              <a:gd name="adj1" fmla="val 50000"/>
              <a:gd name="adj2" fmla="val 25000"/>
            </a:avLst>
          </a:prstGeom>
          <a:gradFill rotWithShape="0">
            <a:gsLst>
              <a:gs pos="0">
                <a:srgbClr val="D8E1DF"/>
              </a:gs>
              <a:gs pos="100000">
                <a:srgbClr val="003E3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endParaRPr lang="en-GB" altLang="en-US"/>
          </a:p>
        </p:txBody>
      </p:sp>
      <p:sp>
        <p:nvSpPr>
          <p:cNvPr id="22" name="AutoShape 12"/>
          <p:cNvSpPr>
            <a:spLocks noChangeAspect="1" noChangeArrowheads="1"/>
          </p:cNvSpPr>
          <p:nvPr/>
        </p:nvSpPr>
        <p:spPr bwMode="auto">
          <a:xfrm rot="19252834" flipH="1">
            <a:off x="5047558" y="3872526"/>
            <a:ext cx="274637" cy="623887"/>
          </a:xfrm>
          <a:prstGeom prst="rightArrow">
            <a:avLst>
              <a:gd name="adj1" fmla="val 50000"/>
              <a:gd name="adj2" fmla="val 25000"/>
            </a:avLst>
          </a:prstGeom>
          <a:gradFill rotWithShape="0">
            <a:gsLst>
              <a:gs pos="0">
                <a:srgbClr val="D8E1DF"/>
              </a:gs>
              <a:gs pos="100000">
                <a:srgbClr val="003E3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endParaRPr lang="en-GB" altLang="en-US"/>
          </a:p>
        </p:txBody>
      </p:sp>
      <p:sp>
        <p:nvSpPr>
          <p:cNvPr id="2" name="Slide Number Placeholder 1"/>
          <p:cNvSpPr>
            <a:spLocks noGrp="1"/>
          </p:cNvSpPr>
          <p:nvPr>
            <p:ph type="sldNum" sz="quarter" idx="12"/>
          </p:nvPr>
        </p:nvSpPr>
        <p:spPr/>
        <p:txBody>
          <a:bodyPr/>
          <a:lstStyle/>
          <a:p>
            <a:fld id="{B82CCC60-E8CD-4174-8B1A-7DF615B22EEF}" type="slidenum">
              <a:rPr lang="en-US" smtClean="0"/>
              <a:pPr/>
              <a:t>13</a:t>
            </a:fld>
            <a:endParaRPr lang="en-US"/>
          </a:p>
        </p:txBody>
      </p:sp>
      <p:sp>
        <p:nvSpPr>
          <p:cNvPr id="3" name="Date Placeholder 2"/>
          <p:cNvSpPr>
            <a:spLocks noGrp="1"/>
          </p:cNvSpPr>
          <p:nvPr>
            <p:ph type="dt" sz="half" idx="10"/>
          </p:nvPr>
        </p:nvSpPr>
        <p:spPr/>
        <p:txBody>
          <a:bodyPr/>
          <a:lstStyle/>
          <a:p>
            <a:fld id="{521123FD-AEC1-461B-BE00-22C4695DE82F}" type="datetime1">
              <a:rPr lang="en-GB" smtClean="0"/>
              <a:t>04/02/2016</a:t>
            </a:fld>
            <a:endParaRPr lang="en-US"/>
          </a:p>
        </p:txBody>
      </p:sp>
    </p:spTree>
    <p:extLst>
      <p:ext uri="{BB962C8B-B14F-4D97-AF65-F5344CB8AC3E}">
        <p14:creationId xmlns:p14="http://schemas.microsoft.com/office/powerpoint/2010/main" val="26099352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204149" y="374899"/>
            <a:ext cx="6566315" cy="1164795"/>
          </a:xfrm>
        </p:spPr>
        <p:txBody>
          <a:bodyPr>
            <a:normAutofit/>
          </a:bodyPr>
          <a:lstStyle/>
          <a:p>
            <a:r>
              <a:rPr lang="en-US" dirty="0" smtClean="0"/>
              <a:t>Case Study: Loyalty &amp; Retention</a:t>
            </a:r>
            <a:endParaRPr lang="en-GB" dirty="0"/>
          </a:p>
        </p:txBody>
      </p:sp>
      <p:sp>
        <p:nvSpPr>
          <p:cNvPr id="5" name="Rectangle 4"/>
          <p:cNvSpPr>
            <a:spLocks noChangeArrowheads="1"/>
          </p:cNvSpPr>
          <p:nvPr/>
        </p:nvSpPr>
        <p:spPr bwMode="auto">
          <a:xfrm>
            <a:off x="5369832" y="4628970"/>
            <a:ext cx="3630613" cy="2149475"/>
          </a:xfrm>
          <a:prstGeom prst="rect">
            <a:avLst/>
          </a:prstGeom>
          <a:solidFill>
            <a:schemeClr val="bg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tIns="91440" bIns="91440"/>
          <a:lstStyle>
            <a:lvl1pPr marL="230188" indent="-230188">
              <a:defRPr sz="1400">
                <a:solidFill>
                  <a:schemeClr val="tx1"/>
                </a:solidFill>
                <a:latin typeface="Arial" panose="020B0604020202020204" pitchFamily="34" charset="0"/>
              </a:defRPr>
            </a:lvl1pPr>
            <a:lvl2pPr marL="512763" indent="-165100">
              <a:defRPr sz="1400">
                <a:solidFill>
                  <a:schemeClr val="tx1"/>
                </a:solidFill>
                <a:latin typeface="Arial" panose="020B0604020202020204" pitchFamily="34" charset="0"/>
              </a:defRPr>
            </a:lvl2pPr>
            <a:lvl3pPr marL="974725" indent="-227013">
              <a:defRPr sz="1400">
                <a:solidFill>
                  <a:schemeClr val="tx1"/>
                </a:solidFill>
                <a:latin typeface="Arial" panose="020B0604020202020204" pitchFamily="34" charset="0"/>
              </a:defRPr>
            </a:lvl3pPr>
            <a:lvl4pPr marL="1317625" indent="-228600">
              <a:defRPr sz="1400">
                <a:solidFill>
                  <a:schemeClr val="tx1"/>
                </a:solidFill>
                <a:latin typeface="Arial" panose="020B0604020202020204" pitchFamily="34" charset="0"/>
              </a:defRPr>
            </a:lvl4pPr>
            <a:lvl5pPr marL="1660525" indent="-228600">
              <a:defRPr sz="1400">
                <a:solidFill>
                  <a:schemeClr val="tx1"/>
                </a:solidFill>
                <a:latin typeface="Arial" panose="020B0604020202020204" pitchFamily="34" charset="0"/>
              </a:defRPr>
            </a:lvl5pPr>
            <a:lvl6pPr marL="2117725" indent="-228600" eaLnBrk="0" fontAlgn="base" hangingPunct="0">
              <a:spcBef>
                <a:spcPct val="0"/>
              </a:spcBef>
              <a:spcAft>
                <a:spcPct val="0"/>
              </a:spcAft>
              <a:defRPr sz="1400">
                <a:solidFill>
                  <a:schemeClr val="tx1"/>
                </a:solidFill>
                <a:latin typeface="Arial" panose="020B0604020202020204" pitchFamily="34" charset="0"/>
              </a:defRPr>
            </a:lvl6pPr>
            <a:lvl7pPr marL="2574925" indent="-228600" eaLnBrk="0" fontAlgn="base" hangingPunct="0">
              <a:spcBef>
                <a:spcPct val="0"/>
              </a:spcBef>
              <a:spcAft>
                <a:spcPct val="0"/>
              </a:spcAft>
              <a:defRPr sz="1400">
                <a:solidFill>
                  <a:schemeClr val="tx1"/>
                </a:solidFill>
                <a:latin typeface="Arial" panose="020B0604020202020204" pitchFamily="34" charset="0"/>
              </a:defRPr>
            </a:lvl7pPr>
            <a:lvl8pPr marL="3032125" indent="-228600" eaLnBrk="0" fontAlgn="base" hangingPunct="0">
              <a:spcBef>
                <a:spcPct val="0"/>
              </a:spcBef>
              <a:spcAft>
                <a:spcPct val="0"/>
              </a:spcAft>
              <a:defRPr sz="1400">
                <a:solidFill>
                  <a:schemeClr val="tx1"/>
                </a:solidFill>
                <a:latin typeface="Arial" panose="020B0604020202020204" pitchFamily="34" charset="0"/>
              </a:defRPr>
            </a:lvl8pPr>
            <a:lvl9pPr marL="3489325" indent="-228600" eaLnBrk="0" fontAlgn="base" hangingPunct="0">
              <a:spcBef>
                <a:spcPct val="0"/>
              </a:spcBef>
              <a:spcAft>
                <a:spcPct val="0"/>
              </a:spcAft>
              <a:defRPr sz="1400">
                <a:solidFill>
                  <a:schemeClr val="tx1"/>
                </a:solidFill>
                <a:latin typeface="Arial" panose="020B0604020202020204" pitchFamily="34" charset="0"/>
              </a:defRPr>
            </a:lvl9pPr>
          </a:lstStyle>
          <a:p>
            <a:pPr>
              <a:lnSpc>
                <a:spcPct val="90000"/>
              </a:lnSpc>
              <a:spcBef>
                <a:spcPct val="30000"/>
              </a:spcBef>
              <a:buClr>
                <a:srgbClr val="003E30"/>
              </a:buClr>
              <a:buSzPct val="90000"/>
              <a:buFont typeface="Symbol" panose="05050102010706020507" pitchFamily="18" charset="2"/>
              <a:buChar char="¨"/>
            </a:pPr>
            <a:r>
              <a:rPr lang="en-US" altLang="en-US" sz="1000"/>
              <a:t>Increased Awareness, Responsibility and Accountability across the business thereby focusing on the Customer</a:t>
            </a:r>
          </a:p>
          <a:p>
            <a:pPr>
              <a:lnSpc>
                <a:spcPct val="90000"/>
              </a:lnSpc>
              <a:spcBef>
                <a:spcPct val="30000"/>
              </a:spcBef>
              <a:buClr>
                <a:srgbClr val="003E30"/>
              </a:buClr>
              <a:buSzPct val="90000"/>
              <a:buFont typeface="Symbol" panose="05050102010706020507" pitchFamily="18" charset="2"/>
              <a:buChar char="¨"/>
            </a:pPr>
            <a:r>
              <a:rPr lang="en-US" altLang="en-US" sz="1000"/>
              <a:t>Strategic Recommendations and concise Implementation Strategy developed using work packs to clearly define what was required for improvement in each area</a:t>
            </a:r>
          </a:p>
          <a:p>
            <a:pPr>
              <a:lnSpc>
                <a:spcPct val="90000"/>
              </a:lnSpc>
              <a:spcBef>
                <a:spcPct val="30000"/>
              </a:spcBef>
              <a:buClr>
                <a:srgbClr val="003E30"/>
              </a:buClr>
              <a:buSzPct val="90000"/>
              <a:buFont typeface="Symbol" panose="05050102010706020507" pitchFamily="18" charset="2"/>
              <a:buChar char="¨"/>
            </a:pPr>
            <a:r>
              <a:rPr lang="en-US" altLang="en-US" sz="1000"/>
              <a:t>Internal departments now working together with cross- functional teams to address issues raised by the benchmark report</a:t>
            </a:r>
          </a:p>
          <a:p>
            <a:pPr>
              <a:lnSpc>
                <a:spcPct val="90000"/>
              </a:lnSpc>
              <a:spcBef>
                <a:spcPct val="30000"/>
              </a:spcBef>
              <a:buClr>
                <a:srgbClr val="003E30"/>
              </a:buClr>
              <a:buSzPct val="90000"/>
              <a:buFont typeface="Symbol" panose="05050102010706020507" pitchFamily="18" charset="2"/>
              <a:buChar char="¨"/>
            </a:pPr>
            <a:r>
              <a:rPr lang="en-US" altLang="en-US" sz="1000"/>
              <a:t>Greater focus on the impact of good customer management on reducing churn and increasing ARPU</a:t>
            </a:r>
          </a:p>
          <a:p>
            <a:pPr>
              <a:lnSpc>
                <a:spcPct val="90000"/>
              </a:lnSpc>
              <a:spcBef>
                <a:spcPct val="30000"/>
              </a:spcBef>
              <a:buClr>
                <a:srgbClr val="003E30"/>
              </a:buClr>
              <a:buSzPct val="90000"/>
              <a:buFont typeface="Symbol" panose="05050102010706020507" pitchFamily="18" charset="2"/>
              <a:buChar char="¨"/>
            </a:pPr>
            <a:r>
              <a:rPr lang="en-US" altLang="en-US" sz="1000"/>
              <a:t>Project Scope expanded to include project management of  implementation for each work pack with a managed hand over to internal departmental managers</a:t>
            </a:r>
          </a:p>
        </p:txBody>
      </p:sp>
      <p:sp>
        <p:nvSpPr>
          <p:cNvPr id="6" name="Rectangle 5"/>
          <p:cNvSpPr>
            <a:spLocks noChangeArrowheads="1"/>
          </p:cNvSpPr>
          <p:nvPr/>
        </p:nvSpPr>
        <p:spPr bwMode="auto">
          <a:xfrm>
            <a:off x="935788" y="4573830"/>
            <a:ext cx="3997482" cy="2209800"/>
          </a:xfrm>
          <a:prstGeom prst="rect">
            <a:avLst/>
          </a:prstGeom>
          <a:solidFill>
            <a:schemeClr val="bg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tIns="91440" bIns="91440"/>
          <a:lstStyle>
            <a:lvl1pPr marL="230188" indent="-230188">
              <a:defRPr sz="1400">
                <a:solidFill>
                  <a:schemeClr val="tx1"/>
                </a:solidFill>
                <a:latin typeface="Arial" panose="020B0604020202020204" pitchFamily="34" charset="0"/>
              </a:defRPr>
            </a:lvl1pPr>
            <a:lvl2pPr marL="512763" indent="-165100">
              <a:defRPr sz="1400">
                <a:solidFill>
                  <a:schemeClr val="tx1"/>
                </a:solidFill>
                <a:latin typeface="Arial" panose="020B0604020202020204" pitchFamily="34" charset="0"/>
              </a:defRPr>
            </a:lvl2pPr>
            <a:lvl3pPr marL="974725" indent="-227013">
              <a:defRPr sz="1400">
                <a:solidFill>
                  <a:schemeClr val="tx1"/>
                </a:solidFill>
                <a:latin typeface="Arial" panose="020B0604020202020204" pitchFamily="34" charset="0"/>
              </a:defRPr>
            </a:lvl3pPr>
            <a:lvl4pPr marL="1317625" indent="-228600">
              <a:defRPr sz="1400">
                <a:solidFill>
                  <a:schemeClr val="tx1"/>
                </a:solidFill>
                <a:latin typeface="Arial" panose="020B0604020202020204" pitchFamily="34" charset="0"/>
              </a:defRPr>
            </a:lvl4pPr>
            <a:lvl5pPr marL="1660525" indent="-228600">
              <a:defRPr sz="1400">
                <a:solidFill>
                  <a:schemeClr val="tx1"/>
                </a:solidFill>
                <a:latin typeface="Arial" panose="020B0604020202020204" pitchFamily="34" charset="0"/>
              </a:defRPr>
            </a:lvl5pPr>
            <a:lvl6pPr marL="2117725" indent="-228600" eaLnBrk="0" fontAlgn="base" hangingPunct="0">
              <a:spcBef>
                <a:spcPct val="0"/>
              </a:spcBef>
              <a:spcAft>
                <a:spcPct val="0"/>
              </a:spcAft>
              <a:defRPr sz="1400">
                <a:solidFill>
                  <a:schemeClr val="tx1"/>
                </a:solidFill>
                <a:latin typeface="Arial" panose="020B0604020202020204" pitchFamily="34" charset="0"/>
              </a:defRPr>
            </a:lvl6pPr>
            <a:lvl7pPr marL="2574925" indent="-228600" eaLnBrk="0" fontAlgn="base" hangingPunct="0">
              <a:spcBef>
                <a:spcPct val="0"/>
              </a:spcBef>
              <a:spcAft>
                <a:spcPct val="0"/>
              </a:spcAft>
              <a:defRPr sz="1400">
                <a:solidFill>
                  <a:schemeClr val="tx1"/>
                </a:solidFill>
                <a:latin typeface="Arial" panose="020B0604020202020204" pitchFamily="34" charset="0"/>
              </a:defRPr>
            </a:lvl7pPr>
            <a:lvl8pPr marL="3032125" indent="-228600" eaLnBrk="0" fontAlgn="base" hangingPunct="0">
              <a:spcBef>
                <a:spcPct val="0"/>
              </a:spcBef>
              <a:spcAft>
                <a:spcPct val="0"/>
              </a:spcAft>
              <a:defRPr sz="1400">
                <a:solidFill>
                  <a:schemeClr val="tx1"/>
                </a:solidFill>
                <a:latin typeface="Arial" panose="020B0604020202020204" pitchFamily="34" charset="0"/>
              </a:defRPr>
            </a:lvl8pPr>
            <a:lvl9pPr marL="3489325" indent="-228600" eaLnBrk="0" fontAlgn="base" hangingPunct="0">
              <a:spcBef>
                <a:spcPct val="0"/>
              </a:spcBef>
              <a:spcAft>
                <a:spcPct val="0"/>
              </a:spcAft>
              <a:defRPr sz="1400">
                <a:solidFill>
                  <a:schemeClr val="tx1"/>
                </a:solidFill>
                <a:latin typeface="Arial" panose="020B0604020202020204" pitchFamily="34" charset="0"/>
              </a:defRPr>
            </a:lvl9pPr>
          </a:lstStyle>
          <a:p>
            <a:pPr>
              <a:lnSpc>
                <a:spcPct val="90000"/>
              </a:lnSpc>
              <a:spcBef>
                <a:spcPct val="30000"/>
              </a:spcBef>
              <a:buClr>
                <a:srgbClr val="003E30"/>
              </a:buClr>
              <a:buSzPct val="90000"/>
              <a:buFont typeface="Symbol" panose="05050102010706020507" pitchFamily="18" charset="2"/>
              <a:buChar char="¨"/>
            </a:pPr>
            <a:r>
              <a:rPr lang="en-GB" altLang="en-US" sz="1000"/>
              <a:t>Gaps existed between customer expectation, competitor offerings, perceived industry best practice and the current client offering</a:t>
            </a:r>
          </a:p>
          <a:p>
            <a:pPr>
              <a:lnSpc>
                <a:spcPct val="90000"/>
              </a:lnSpc>
              <a:spcBef>
                <a:spcPct val="30000"/>
              </a:spcBef>
              <a:buClr>
                <a:srgbClr val="003E30"/>
              </a:buClr>
              <a:buSzPct val="90000"/>
              <a:buFont typeface="Symbol" panose="05050102010706020507" pitchFamily="18" charset="2"/>
              <a:buChar char="¨"/>
            </a:pPr>
            <a:r>
              <a:rPr lang="en-GB" altLang="en-US" sz="1000"/>
              <a:t>Risk assessment on the areas highlighted the key focus point to address customer needs and expectations, yet still deliver a return on investment for the client.</a:t>
            </a:r>
          </a:p>
          <a:p>
            <a:pPr>
              <a:lnSpc>
                <a:spcPct val="90000"/>
              </a:lnSpc>
              <a:spcBef>
                <a:spcPct val="30000"/>
              </a:spcBef>
              <a:buClr>
                <a:srgbClr val="003E30"/>
              </a:buClr>
              <a:buSzPct val="90000"/>
              <a:buFont typeface="Symbol" panose="05050102010706020507" pitchFamily="18" charset="2"/>
              <a:buChar char="¨"/>
            </a:pPr>
            <a:r>
              <a:rPr lang="en-GB" altLang="en-US" sz="1000"/>
              <a:t>The k</a:t>
            </a:r>
            <a:r>
              <a:rPr lang="en-US" altLang="en-US" sz="1000"/>
              <a:t>ey areas for improvement :</a:t>
            </a:r>
          </a:p>
          <a:p>
            <a:pPr lvl="1">
              <a:lnSpc>
                <a:spcPct val="90000"/>
              </a:lnSpc>
              <a:spcBef>
                <a:spcPct val="30000"/>
              </a:spcBef>
              <a:buClr>
                <a:srgbClr val="003E30"/>
              </a:buClr>
              <a:buSzPct val="90000"/>
              <a:buFont typeface="Symbol" panose="05050102010706020507" pitchFamily="18" charset="2"/>
              <a:buChar char="~"/>
            </a:pPr>
            <a:r>
              <a:rPr lang="en-US" altLang="en-US" sz="1000"/>
              <a:t>Account Management (direct sales)</a:t>
            </a:r>
          </a:p>
          <a:p>
            <a:pPr lvl="1">
              <a:lnSpc>
                <a:spcPct val="90000"/>
              </a:lnSpc>
              <a:spcBef>
                <a:spcPct val="30000"/>
              </a:spcBef>
              <a:buClr>
                <a:srgbClr val="003E30"/>
              </a:buClr>
              <a:buSzPct val="90000"/>
              <a:buFont typeface="Symbol" panose="05050102010706020507" pitchFamily="18" charset="2"/>
              <a:buChar char="~"/>
            </a:pPr>
            <a:r>
              <a:rPr lang="en-US" altLang="en-US" sz="1000"/>
              <a:t>Channel Management &amp; Commissioning </a:t>
            </a:r>
            <a:r>
              <a:rPr lang="en-US" altLang="en-US" sz="900"/>
              <a:t>(indirect conflicts)</a:t>
            </a:r>
          </a:p>
          <a:p>
            <a:pPr lvl="1">
              <a:lnSpc>
                <a:spcPct val="90000"/>
              </a:lnSpc>
              <a:spcBef>
                <a:spcPct val="30000"/>
              </a:spcBef>
              <a:buClr>
                <a:srgbClr val="003E30"/>
              </a:buClr>
              <a:buSzPct val="90000"/>
              <a:buFont typeface="Symbol" panose="05050102010706020507" pitchFamily="18" charset="2"/>
              <a:buChar char="~"/>
            </a:pPr>
            <a:r>
              <a:rPr lang="en-US" altLang="en-US" sz="1000"/>
              <a:t>Welcome &amp; Save Strategies</a:t>
            </a:r>
          </a:p>
          <a:p>
            <a:pPr lvl="1">
              <a:lnSpc>
                <a:spcPct val="90000"/>
              </a:lnSpc>
              <a:spcBef>
                <a:spcPct val="30000"/>
              </a:spcBef>
              <a:buClr>
                <a:srgbClr val="003E30"/>
              </a:buClr>
              <a:buSzPct val="90000"/>
              <a:buFont typeface="Symbol" panose="05050102010706020507" pitchFamily="18" charset="2"/>
              <a:buChar char="~"/>
            </a:pPr>
            <a:r>
              <a:rPr lang="en-US" altLang="en-US" sz="1000"/>
              <a:t>Identification and Segmentation</a:t>
            </a:r>
          </a:p>
          <a:p>
            <a:pPr lvl="1">
              <a:lnSpc>
                <a:spcPct val="90000"/>
              </a:lnSpc>
              <a:spcBef>
                <a:spcPct val="30000"/>
              </a:spcBef>
              <a:buClr>
                <a:srgbClr val="003E30"/>
              </a:buClr>
              <a:buSzPct val="90000"/>
              <a:buFont typeface="Symbol" panose="05050102010706020507" pitchFamily="18" charset="2"/>
              <a:buChar char="~"/>
            </a:pPr>
            <a:r>
              <a:rPr lang="en-US" altLang="en-US" sz="1000"/>
              <a:t>Logistics</a:t>
            </a:r>
          </a:p>
          <a:p>
            <a:pPr lvl="1" algn="ctr">
              <a:lnSpc>
                <a:spcPct val="90000"/>
              </a:lnSpc>
              <a:spcBef>
                <a:spcPct val="30000"/>
              </a:spcBef>
              <a:buClr>
                <a:srgbClr val="003E30"/>
              </a:buClr>
              <a:buSzPct val="90000"/>
              <a:buFont typeface="Symbol" panose="05050102010706020507" pitchFamily="18" charset="2"/>
              <a:buChar char="¨"/>
            </a:pPr>
            <a:endParaRPr lang="en-GB" altLang="en-US" sz="1000"/>
          </a:p>
        </p:txBody>
      </p:sp>
      <p:sp>
        <p:nvSpPr>
          <p:cNvPr id="7" name="Rectangle 6"/>
          <p:cNvSpPr>
            <a:spLocks noChangeArrowheads="1"/>
          </p:cNvSpPr>
          <p:nvPr/>
        </p:nvSpPr>
        <p:spPr bwMode="auto">
          <a:xfrm>
            <a:off x="5369832" y="2003245"/>
            <a:ext cx="3630613" cy="2168525"/>
          </a:xfrm>
          <a:prstGeom prst="rect">
            <a:avLst/>
          </a:prstGeom>
          <a:solidFill>
            <a:schemeClr val="bg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tIns="91440" bIns="91440"/>
          <a:lstStyle>
            <a:lvl1pPr marL="230188" indent="-230188">
              <a:defRPr sz="1400">
                <a:solidFill>
                  <a:schemeClr val="tx1"/>
                </a:solidFill>
                <a:latin typeface="Arial" panose="020B0604020202020204" pitchFamily="34" charset="0"/>
              </a:defRPr>
            </a:lvl1pPr>
            <a:lvl2pPr marL="512763" indent="-165100">
              <a:defRPr sz="1400">
                <a:solidFill>
                  <a:schemeClr val="tx1"/>
                </a:solidFill>
                <a:latin typeface="Arial" panose="020B0604020202020204" pitchFamily="34" charset="0"/>
              </a:defRPr>
            </a:lvl2pPr>
            <a:lvl3pPr marL="974725" indent="-227013">
              <a:defRPr sz="1400">
                <a:solidFill>
                  <a:schemeClr val="tx1"/>
                </a:solidFill>
                <a:latin typeface="Arial" panose="020B0604020202020204" pitchFamily="34" charset="0"/>
              </a:defRPr>
            </a:lvl3pPr>
            <a:lvl4pPr marL="1317625" indent="-228600">
              <a:defRPr sz="1400">
                <a:solidFill>
                  <a:schemeClr val="tx1"/>
                </a:solidFill>
                <a:latin typeface="Arial" panose="020B0604020202020204" pitchFamily="34" charset="0"/>
              </a:defRPr>
            </a:lvl4pPr>
            <a:lvl5pPr marL="1660525" indent="-228600">
              <a:defRPr sz="1400">
                <a:solidFill>
                  <a:schemeClr val="tx1"/>
                </a:solidFill>
                <a:latin typeface="Arial" panose="020B0604020202020204" pitchFamily="34" charset="0"/>
              </a:defRPr>
            </a:lvl5pPr>
            <a:lvl6pPr marL="2117725" indent="-228600" eaLnBrk="0" fontAlgn="base" hangingPunct="0">
              <a:spcBef>
                <a:spcPct val="0"/>
              </a:spcBef>
              <a:spcAft>
                <a:spcPct val="0"/>
              </a:spcAft>
              <a:defRPr sz="1400">
                <a:solidFill>
                  <a:schemeClr val="tx1"/>
                </a:solidFill>
                <a:latin typeface="Arial" panose="020B0604020202020204" pitchFamily="34" charset="0"/>
              </a:defRPr>
            </a:lvl6pPr>
            <a:lvl7pPr marL="2574925" indent="-228600" eaLnBrk="0" fontAlgn="base" hangingPunct="0">
              <a:spcBef>
                <a:spcPct val="0"/>
              </a:spcBef>
              <a:spcAft>
                <a:spcPct val="0"/>
              </a:spcAft>
              <a:defRPr sz="1400">
                <a:solidFill>
                  <a:schemeClr val="tx1"/>
                </a:solidFill>
                <a:latin typeface="Arial" panose="020B0604020202020204" pitchFamily="34" charset="0"/>
              </a:defRPr>
            </a:lvl7pPr>
            <a:lvl8pPr marL="3032125" indent="-228600" eaLnBrk="0" fontAlgn="base" hangingPunct="0">
              <a:spcBef>
                <a:spcPct val="0"/>
              </a:spcBef>
              <a:spcAft>
                <a:spcPct val="0"/>
              </a:spcAft>
              <a:defRPr sz="1400">
                <a:solidFill>
                  <a:schemeClr val="tx1"/>
                </a:solidFill>
                <a:latin typeface="Arial" panose="020B0604020202020204" pitchFamily="34" charset="0"/>
              </a:defRPr>
            </a:lvl8pPr>
            <a:lvl9pPr marL="3489325" indent="-228600" eaLnBrk="0" fontAlgn="base" hangingPunct="0">
              <a:spcBef>
                <a:spcPct val="0"/>
              </a:spcBef>
              <a:spcAft>
                <a:spcPct val="0"/>
              </a:spcAft>
              <a:defRPr sz="1400">
                <a:solidFill>
                  <a:schemeClr val="tx1"/>
                </a:solidFill>
                <a:latin typeface="Arial" panose="020B0604020202020204" pitchFamily="34" charset="0"/>
              </a:defRPr>
            </a:lvl9pPr>
          </a:lstStyle>
          <a:p>
            <a:pPr>
              <a:lnSpc>
                <a:spcPct val="90000"/>
              </a:lnSpc>
              <a:spcBef>
                <a:spcPct val="30000"/>
              </a:spcBef>
              <a:buClr>
                <a:srgbClr val="003E30"/>
              </a:buClr>
              <a:buSzPct val="90000"/>
              <a:buFont typeface="Symbol" panose="05050102010706020507" pitchFamily="18" charset="2"/>
              <a:buChar char="¨"/>
            </a:pPr>
            <a:r>
              <a:rPr lang="en-US" altLang="en-US" sz="1000"/>
              <a:t>Interview conducted with 8 benchmarking partners from Europe and Scandinavia from Telecoms, Internet, Banking and Insurance Sectors</a:t>
            </a:r>
          </a:p>
          <a:p>
            <a:pPr>
              <a:lnSpc>
                <a:spcPct val="90000"/>
              </a:lnSpc>
              <a:spcBef>
                <a:spcPct val="30000"/>
              </a:spcBef>
              <a:buClr>
                <a:srgbClr val="003E30"/>
              </a:buClr>
              <a:buSzPct val="90000"/>
              <a:buFont typeface="Symbol" panose="05050102010706020507" pitchFamily="18" charset="2"/>
              <a:buChar char="¨"/>
            </a:pPr>
            <a:r>
              <a:rPr lang="en-US" altLang="en-US" sz="1000"/>
              <a:t>Mystery shopping and desk research done on direct competitors</a:t>
            </a:r>
          </a:p>
          <a:p>
            <a:pPr>
              <a:lnSpc>
                <a:spcPct val="90000"/>
              </a:lnSpc>
              <a:spcBef>
                <a:spcPct val="30000"/>
              </a:spcBef>
              <a:buClr>
                <a:srgbClr val="003E30"/>
              </a:buClr>
              <a:buSzPct val="90000"/>
              <a:buFont typeface="Symbol" panose="05050102010706020507" pitchFamily="18" charset="2"/>
              <a:buChar char="¨"/>
            </a:pPr>
            <a:r>
              <a:rPr lang="en-US" altLang="en-US" sz="1000"/>
              <a:t>Internal interviews conducted to assess gap analysis</a:t>
            </a:r>
          </a:p>
          <a:p>
            <a:pPr>
              <a:lnSpc>
                <a:spcPct val="90000"/>
              </a:lnSpc>
              <a:spcBef>
                <a:spcPct val="30000"/>
              </a:spcBef>
              <a:buClr>
                <a:srgbClr val="003E30"/>
              </a:buClr>
              <a:buSzPct val="90000"/>
              <a:buFont typeface="Symbol" panose="05050102010706020507" pitchFamily="18" charset="2"/>
              <a:buChar char="¨"/>
            </a:pPr>
            <a:r>
              <a:rPr lang="en-US" altLang="en-US" sz="1000"/>
              <a:t>Customer needs analysis completed</a:t>
            </a:r>
          </a:p>
          <a:p>
            <a:pPr>
              <a:lnSpc>
                <a:spcPct val="90000"/>
              </a:lnSpc>
              <a:spcBef>
                <a:spcPct val="30000"/>
              </a:spcBef>
              <a:buClr>
                <a:srgbClr val="003E30"/>
              </a:buClr>
              <a:buSzPct val="90000"/>
              <a:buFont typeface="Symbol" panose="05050102010706020507" pitchFamily="18" charset="2"/>
              <a:buChar char="¨"/>
            </a:pPr>
            <a:r>
              <a:rPr lang="en-US" altLang="en-US" sz="1000"/>
              <a:t>Recommendations for key areas of focus</a:t>
            </a:r>
          </a:p>
          <a:p>
            <a:pPr>
              <a:lnSpc>
                <a:spcPct val="90000"/>
              </a:lnSpc>
              <a:spcBef>
                <a:spcPct val="30000"/>
              </a:spcBef>
              <a:buClr>
                <a:srgbClr val="003E30"/>
              </a:buClr>
              <a:buSzPct val="90000"/>
              <a:buFont typeface="Symbol" panose="05050102010706020507" pitchFamily="18" charset="2"/>
              <a:buChar char="¨"/>
            </a:pPr>
            <a:r>
              <a:rPr lang="en-US" altLang="en-US" sz="1000"/>
              <a:t>Development of implementation plan for key areas</a:t>
            </a:r>
          </a:p>
        </p:txBody>
      </p:sp>
      <p:sp>
        <p:nvSpPr>
          <p:cNvPr id="8" name="Rectangle 7"/>
          <p:cNvSpPr>
            <a:spLocks noChangeArrowheads="1"/>
          </p:cNvSpPr>
          <p:nvPr/>
        </p:nvSpPr>
        <p:spPr bwMode="auto">
          <a:xfrm>
            <a:off x="5369832" y="4381320"/>
            <a:ext cx="3630613" cy="255588"/>
          </a:xfrm>
          <a:prstGeom prst="rect">
            <a:avLst/>
          </a:prstGeom>
          <a:gradFill rotWithShape="0">
            <a:gsLst>
              <a:gs pos="0">
                <a:srgbClr val="FFCC00"/>
              </a:gs>
              <a:gs pos="100000">
                <a:srgbClr val="3399FF"/>
              </a:gs>
            </a:gsLst>
            <a:lin ang="2700000" scaled="1"/>
          </a:gra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p>
            <a:pPr>
              <a:lnSpc>
                <a:spcPct val="90000"/>
              </a:lnSpc>
              <a:spcBef>
                <a:spcPct val="50000"/>
              </a:spcBef>
              <a:defRPr/>
            </a:pPr>
            <a:r>
              <a:rPr lang="en-US" sz="1200"/>
              <a:t>Results</a:t>
            </a:r>
          </a:p>
        </p:txBody>
      </p:sp>
      <p:sp>
        <p:nvSpPr>
          <p:cNvPr id="9" name="Rectangle 8"/>
          <p:cNvSpPr>
            <a:spLocks noChangeArrowheads="1"/>
          </p:cNvSpPr>
          <p:nvPr/>
        </p:nvSpPr>
        <p:spPr bwMode="auto">
          <a:xfrm>
            <a:off x="935788" y="4381320"/>
            <a:ext cx="3997482" cy="255588"/>
          </a:xfrm>
          <a:prstGeom prst="rect">
            <a:avLst/>
          </a:prstGeom>
          <a:gradFill rotWithShape="0">
            <a:gsLst>
              <a:gs pos="0">
                <a:srgbClr val="FFCC00"/>
              </a:gs>
              <a:gs pos="100000">
                <a:srgbClr val="3399FF"/>
              </a:gs>
            </a:gsLst>
            <a:lin ang="2700000" scaled="1"/>
          </a:gra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p>
            <a:pPr>
              <a:lnSpc>
                <a:spcPct val="90000"/>
              </a:lnSpc>
              <a:spcBef>
                <a:spcPct val="50000"/>
              </a:spcBef>
              <a:defRPr/>
            </a:pPr>
            <a:r>
              <a:rPr lang="en-US" sz="1200"/>
              <a:t>Analysis</a:t>
            </a:r>
          </a:p>
        </p:txBody>
      </p:sp>
      <p:sp>
        <p:nvSpPr>
          <p:cNvPr id="10" name="Rectangle 9"/>
          <p:cNvSpPr>
            <a:spLocks noChangeArrowheads="1"/>
          </p:cNvSpPr>
          <p:nvPr/>
        </p:nvSpPr>
        <p:spPr bwMode="auto">
          <a:xfrm>
            <a:off x="5369832" y="1749245"/>
            <a:ext cx="3630613" cy="255588"/>
          </a:xfrm>
          <a:prstGeom prst="rect">
            <a:avLst/>
          </a:prstGeom>
          <a:gradFill rotWithShape="0">
            <a:gsLst>
              <a:gs pos="0">
                <a:srgbClr val="FFCC00"/>
              </a:gs>
              <a:gs pos="100000">
                <a:srgbClr val="3399FF"/>
              </a:gs>
            </a:gsLst>
            <a:lin ang="2700000" scaled="1"/>
          </a:gra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p>
            <a:pPr>
              <a:lnSpc>
                <a:spcPct val="90000"/>
              </a:lnSpc>
              <a:spcBef>
                <a:spcPct val="50000"/>
              </a:spcBef>
              <a:defRPr/>
            </a:pPr>
            <a:r>
              <a:rPr lang="en-US" sz="1200"/>
              <a:t>Approach/Methodology</a:t>
            </a:r>
          </a:p>
        </p:txBody>
      </p:sp>
      <p:sp>
        <p:nvSpPr>
          <p:cNvPr id="11" name="Rectangle 10"/>
          <p:cNvSpPr>
            <a:spLocks noChangeArrowheads="1"/>
          </p:cNvSpPr>
          <p:nvPr/>
        </p:nvSpPr>
        <p:spPr bwMode="auto">
          <a:xfrm>
            <a:off x="907081" y="1749245"/>
            <a:ext cx="4045240" cy="255588"/>
          </a:xfrm>
          <a:prstGeom prst="rect">
            <a:avLst/>
          </a:prstGeom>
          <a:gradFill rotWithShape="0">
            <a:gsLst>
              <a:gs pos="0">
                <a:srgbClr val="FFCC00"/>
              </a:gs>
              <a:gs pos="100000">
                <a:srgbClr val="3399FF"/>
              </a:gs>
            </a:gsLst>
            <a:lin ang="2700000" scaled="1"/>
          </a:gra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p>
            <a:pPr>
              <a:lnSpc>
                <a:spcPct val="90000"/>
              </a:lnSpc>
              <a:spcBef>
                <a:spcPct val="50000"/>
              </a:spcBef>
              <a:defRPr/>
            </a:pPr>
            <a:r>
              <a:rPr lang="en-US" sz="1200"/>
              <a:t>Client/Situation/Assignment</a:t>
            </a:r>
          </a:p>
        </p:txBody>
      </p:sp>
      <p:sp>
        <p:nvSpPr>
          <p:cNvPr id="12" name="AutoShape 10"/>
          <p:cNvSpPr>
            <a:spLocks noChangeAspect="1" noChangeArrowheads="1"/>
          </p:cNvSpPr>
          <p:nvPr/>
        </p:nvSpPr>
        <p:spPr bwMode="auto">
          <a:xfrm>
            <a:off x="5023757" y="5373508"/>
            <a:ext cx="254000" cy="623887"/>
          </a:xfrm>
          <a:prstGeom prst="rightArrow">
            <a:avLst>
              <a:gd name="adj1" fmla="val 50000"/>
              <a:gd name="adj2" fmla="val 25000"/>
            </a:avLst>
          </a:prstGeom>
          <a:gradFill rotWithShape="0">
            <a:gsLst>
              <a:gs pos="0">
                <a:srgbClr val="D8E1DF"/>
              </a:gs>
              <a:gs pos="100000">
                <a:srgbClr val="003E3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endParaRPr lang="en-GB" altLang="en-US"/>
          </a:p>
        </p:txBody>
      </p:sp>
      <p:sp>
        <p:nvSpPr>
          <p:cNvPr id="13" name="AutoShape 11"/>
          <p:cNvSpPr>
            <a:spLocks noChangeAspect="1" noChangeArrowheads="1"/>
          </p:cNvSpPr>
          <p:nvPr/>
        </p:nvSpPr>
        <p:spPr bwMode="auto">
          <a:xfrm>
            <a:off x="5023757" y="2746195"/>
            <a:ext cx="254000" cy="623888"/>
          </a:xfrm>
          <a:prstGeom prst="rightArrow">
            <a:avLst>
              <a:gd name="adj1" fmla="val 50000"/>
              <a:gd name="adj2" fmla="val 25000"/>
            </a:avLst>
          </a:prstGeom>
          <a:gradFill rotWithShape="0">
            <a:gsLst>
              <a:gs pos="0">
                <a:srgbClr val="D8E1DF"/>
              </a:gs>
              <a:gs pos="100000">
                <a:srgbClr val="003E3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endParaRPr lang="en-GB" altLang="en-US"/>
          </a:p>
        </p:txBody>
      </p:sp>
      <p:sp>
        <p:nvSpPr>
          <p:cNvPr id="14" name="AutoShape 12"/>
          <p:cNvSpPr>
            <a:spLocks noChangeAspect="1" noChangeArrowheads="1"/>
          </p:cNvSpPr>
          <p:nvPr/>
        </p:nvSpPr>
        <p:spPr bwMode="auto">
          <a:xfrm rot="19252834" flipH="1">
            <a:off x="5065032" y="3906658"/>
            <a:ext cx="254000" cy="623887"/>
          </a:xfrm>
          <a:prstGeom prst="rightArrow">
            <a:avLst>
              <a:gd name="adj1" fmla="val 50000"/>
              <a:gd name="adj2" fmla="val 25000"/>
            </a:avLst>
          </a:prstGeom>
          <a:gradFill rotWithShape="0">
            <a:gsLst>
              <a:gs pos="0">
                <a:srgbClr val="D8E1DF"/>
              </a:gs>
              <a:gs pos="100000">
                <a:srgbClr val="003E3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endParaRPr lang="en-GB" altLang="en-US"/>
          </a:p>
        </p:txBody>
      </p:sp>
      <p:sp>
        <p:nvSpPr>
          <p:cNvPr id="15" name="Rectangle 14"/>
          <p:cNvSpPr>
            <a:spLocks noChangeArrowheads="1"/>
          </p:cNvSpPr>
          <p:nvPr/>
        </p:nvSpPr>
        <p:spPr bwMode="auto">
          <a:xfrm>
            <a:off x="907081" y="2003245"/>
            <a:ext cx="4045240" cy="2149475"/>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tIns="91440" bIns="91440"/>
          <a:lstStyle>
            <a:lvl1pPr marL="230188" indent="-230188">
              <a:defRPr sz="1400">
                <a:solidFill>
                  <a:schemeClr val="tx1"/>
                </a:solidFill>
                <a:latin typeface="Arial" panose="020B0604020202020204" pitchFamily="34" charset="0"/>
              </a:defRPr>
            </a:lvl1pPr>
            <a:lvl2pPr marL="512763" indent="-165100">
              <a:defRPr sz="1400">
                <a:solidFill>
                  <a:schemeClr val="tx1"/>
                </a:solidFill>
                <a:latin typeface="Arial" panose="020B0604020202020204" pitchFamily="34" charset="0"/>
              </a:defRPr>
            </a:lvl2pPr>
            <a:lvl3pPr marL="974725" indent="-227013">
              <a:defRPr sz="1400">
                <a:solidFill>
                  <a:schemeClr val="tx1"/>
                </a:solidFill>
                <a:latin typeface="Arial" panose="020B0604020202020204" pitchFamily="34" charset="0"/>
              </a:defRPr>
            </a:lvl3pPr>
            <a:lvl4pPr marL="1317625" indent="-228600">
              <a:defRPr sz="1400">
                <a:solidFill>
                  <a:schemeClr val="tx1"/>
                </a:solidFill>
                <a:latin typeface="Arial" panose="020B0604020202020204" pitchFamily="34" charset="0"/>
              </a:defRPr>
            </a:lvl4pPr>
            <a:lvl5pPr marL="1660525" indent="-228600">
              <a:defRPr sz="1400">
                <a:solidFill>
                  <a:schemeClr val="tx1"/>
                </a:solidFill>
                <a:latin typeface="Arial" panose="020B0604020202020204" pitchFamily="34" charset="0"/>
              </a:defRPr>
            </a:lvl5pPr>
            <a:lvl6pPr marL="2117725" indent="-228600" eaLnBrk="0" fontAlgn="base" hangingPunct="0">
              <a:spcBef>
                <a:spcPct val="0"/>
              </a:spcBef>
              <a:spcAft>
                <a:spcPct val="0"/>
              </a:spcAft>
              <a:defRPr sz="1400">
                <a:solidFill>
                  <a:schemeClr val="tx1"/>
                </a:solidFill>
                <a:latin typeface="Arial" panose="020B0604020202020204" pitchFamily="34" charset="0"/>
              </a:defRPr>
            </a:lvl6pPr>
            <a:lvl7pPr marL="2574925" indent="-228600" eaLnBrk="0" fontAlgn="base" hangingPunct="0">
              <a:spcBef>
                <a:spcPct val="0"/>
              </a:spcBef>
              <a:spcAft>
                <a:spcPct val="0"/>
              </a:spcAft>
              <a:defRPr sz="1400">
                <a:solidFill>
                  <a:schemeClr val="tx1"/>
                </a:solidFill>
                <a:latin typeface="Arial" panose="020B0604020202020204" pitchFamily="34" charset="0"/>
              </a:defRPr>
            </a:lvl7pPr>
            <a:lvl8pPr marL="3032125" indent="-228600" eaLnBrk="0" fontAlgn="base" hangingPunct="0">
              <a:spcBef>
                <a:spcPct val="0"/>
              </a:spcBef>
              <a:spcAft>
                <a:spcPct val="0"/>
              </a:spcAft>
              <a:defRPr sz="1400">
                <a:solidFill>
                  <a:schemeClr val="tx1"/>
                </a:solidFill>
                <a:latin typeface="Arial" panose="020B0604020202020204" pitchFamily="34" charset="0"/>
              </a:defRPr>
            </a:lvl8pPr>
            <a:lvl9pPr marL="3489325" indent="-228600" eaLnBrk="0" fontAlgn="base" hangingPunct="0">
              <a:spcBef>
                <a:spcPct val="0"/>
              </a:spcBef>
              <a:spcAft>
                <a:spcPct val="0"/>
              </a:spcAft>
              <a:defRPr sz="1400">
                <a:solidFill>
                  <a:schemeClr val="tx1"/>
                </a:solidFill>
                <a:latin typeface="Arial" panose="020B0604020202020204" pitchFamily="34" charset="0"/>
              </a:defRPr>
            </a:lvl9pPr>
          </a:lstStyle>
          <a:p>
            <a:pPr>
              <a:lnSpc>
                <a:spcPct val="90000"/>
              </a:lnSpc>
              <a:spcBef>
                <a:spcPct val="25000"/>
              </a:spcBef>
              <a:buClr>
                <a:srgbClr val="003E30"/>
              </a:buClr>
              <a:buSzPct val="90000"/>
              <a:buFont typeface="Symbol" panose="05050102010706020507" pitchFamily="18" charset="2"/>
              <a:buChar char="¨"/>
            </a:pPr>
            <a:r>
              <a:rPr lang="en-US" altLang="en-US" sz="1000" dirty="0"/>
              <a:t>Identify and analyze best practice in Customer Loyalty Management for the SME business market for a fixed, mobile and internet converged environment</a:t>
            </a:r>
          </a:p>
          <a:p>
            <a:pPr>
              <a:lnSpc>
                <a:spcPct val="90000"/>
              </a:lnSpc>
              <a:spcBef>
                <a:spcPct val="25000"/>
              </a:spcBef>
              <a:buClr>
                <a:srgbClr val="003E30"/>
              </a:buClr>
              <a:buSzPct val="90000"/>
              <a:buFont typeface="Symbol" panose="05050102010706020507" pitchFamily="18" charset="2"/>
              <a:buChar char="¨"/>
            </a:pPr>
            <a:r>
              <a:rPr lang="en-US" altLang="en-US" sz="1000" dirty="0"/>
              <a:t>Recommend strategic and operational best practice methodologies, processes and procedures to improve Customer Loyalty, thereby reducing churn and increasing ARPU</a:t>
            </a:r>
          </a:p>
          <a:p>
            <a:pPr>
              <a:lnSpc>
                <a:spcPct val="90000"/>
              </a:lnSpc>
              <a:spcBef>
                <a:spcPct val="25000"/>
              </a:spcBef>
              <a:buClr>
                <a:srgbClr val="003E30"/>
              </a:buClr>
              <a:buSzPct val="90000"/>
              <a:buFont typeface="Symbol" panose="05050102010706020507" pitchFamily="18" charset="2"/>
              <a:buChar char="¨"/>
            </a:pPr>
            <a:r>
              <a:rPr lang="en-US" altLang="en-US" sz="1000" dirty="0"/>
              <a:t>Develop Implementation Plan for client to introduce</a:t>
            </a:r>
          </a:p>
          <a:p>
            <a:pPr>
              <a:lnSpc>
                <a:spcPct val="90000"/>
              </a:lnSpc>
              <a:spcBef>
                <a:spcPct val="25000"/>
              </a:spcBef>
              <a:buClr>
                <a:srgbClr val="003E30"/>
              </a:buClr>
              <a:buSzPct val="90000"/>
              <a:buFont typeface="Symbol" panose="05050102010706020507" pitchFamily="18" charset="2"/>
              <a:buNone/>
            </a:pPr>
            <a:r>
              <a:rPr lang="en-US" altLang="en-US" sz="1000" dirty="0"/>
              <a:t>	the recommendations</a:t>
            </a:r>
          </a:p>
        </p:txBody>
      </p:sp>
      <p:sp>
        <p:nvSpPr>
          <p:cNvPr id="16" name="AutoShape 14"/>
          <p:cNvSpPr>
            <a:spLocks noChangeArrowheads="1"/>
          </p:cNvSpPr>
          <p:nvPr/>
        </p:nvSpPr>
        <p:spPr bwMode="auto">
          <a:xfrm>
            <a:off x="6331857" y="3638370"/>
            <a:ext cx="844550" cy="482600"/>
          </a:xfrm>
          <a:prstGeom prst="homePlate">
            <a:avLst>
              <a:gd name="adj" fmla="val 29936"/>
            </a:avLst>
          </a:prstGeom>
          <a:ln>
            <a:headEnd/>
            <a:tailEnd/>
          </a:ln>
        </p:spPr>
        <p:style>
          <a:lnRef idx="0">
            <a:schemeClr val="accent1"/>
          </a:lnRef>
          <a:fillRef idx="3">
            <a:schemeClr val="accent1"/>
          </a:fillRef>
          <a:effectRef idx="3">
            <a:schemeClr val="accent1"/>
          </a:effectRef>
          <a:fontRef idx="minor">
            <a:schemeClr val="lt1"/>
          </a:fontRef>
        </p:style>
        <p:txBody>
          <a:bodyPr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lnSpc>
                <a:spcPct val="90000"/>
              </a:lnSpc>
            </a:pPr>
            <a:r>
              <a:rPr lang="en-US" altLang="en-US" sz="800" b="1"/>
              <a:t>Internal Audit</a:t>
            </a:r>
          </a:p>
          <a:p>
            <a:pPr algn="ctr">
              <a:lnSpc>
                <a:spcPct val="90000"/>
              </a:lnSpc>
            </a:pPr>
            <a:r>
              <a:rPr lang="en-US" altLang="en-US" sz="800" b="1"/>
              <a:t>&amp; Competitor Research</a:t>
            </a:r>
          </a:p>
        </p:txBody>
      </p:sp>
      <p:sp>
        <p:nvSpPr>
          <p:cNvPr id="17" name="AutoShape 15"/>
          <p:cNvSpPr>
            <a:spLocks noChangeArrowheads="1"/>
          </p:cNvSpPr>
          <p:nvPr/>
        </p:nvSpPr>
        <p:spPr bwMode="auto">
          <a:xfrm>
            <a:off x="7216095" y="3638370"/>
            <a:ext cx="844550" cy="482600"/>
          </a:xfrm>
          <a:prstGeom prst="homePlate">
            <a:avLst>
              <a:gd name="adj" fmla="val 29936"/>
            </a:avLst>
          </a:prstGeom>
          <a:ln>
            <a:headEnd/>
            <a:tailEnd/>
          </a:ln>
        </p:spPr>
        <p:style>
          <a:lnRef idx="0">
            <a:schemeClr val="accent1"/>
          </a:lnRef>
          <a:fillRef idx="3">
            <a:schemeClr val="accent1"/>
          </a:fillRef>
          <a:effectRef idx="3">
            <a:schemeClr val="accent1"/>
          </a:effectRef>
          <a:fontRef idx="minor">
            <a:schemeClr val="lt1"/>
          </a:fontRef>
        </p:style>
        <p:txBody>
          <a:bodyPr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lnSpc>
                <a:spcPct val="90000"/>
              </a:lnSpc>
            </a:pPr>
            <a:r>
              <a:rPr lang="en-US" altLang="en-US" sz="800" b="1"/>
              <a:t>Analysis &amp; Recommend-dation</a:t>
            </a:r>
          </a:p>
        </p:txBody>
      </p:sp>
      <p:sp>
        <p:nvSpPr>
          <p:cNvPr id="18" name="AutoShape 16"/>
          <p:cNvSpPr>
            <a:spLocks noChangeArrowheads="1"/>
          </p:cNvSpPr>
          <p:nvPr/>
        </p:nvSpPr>
        <p:spPr bwMode="auto">
          <a:xfrm>
            <a:off x="8098745" y="3638370"/>
            <a:ext cx="844550" cy="482600"/>
          </a:xfrm>
          <a:prstGeom prst="homePlate">
            <a:avLst>
              <a:gd name="adj" fmla="val 29936"/>
            </a:avLst>
          </a:prstGeom>
          <a:ln>
            <a:headEnd/>
            <a:tailEnd/>
          </a:ln>
        </p:spPr>
        <p:style>
          <a:lnRef idx="0">
            <a:schemeClr val="accent1"/>
          </a:lnRef>
          <a:fillRef idx="3">
            <a:schemeClr val="accent1"/>
          </a:fillRef>
          <a:effectRef idx="3">
            <a:schemeClr val="accent1"/>
          </a:effectRef>
          <a:fontRef idx="minor">
            <a:schemeClr val="lt1"/>
          </a:fontRef>
        </p:style>
        <p:txBody>
          <a:bodyPr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lnSpc>
                <a:spcPct val="90000"/>
              </a:lnSpc>
            </a:pPr>
            <a:r>
              <a:rPr lang="en-US" altLang="en-US" sz="800" b="1">
                <a:solidFill>
                  <a:schemeClr val="bg1"/>
                </a:solidFill>
              </a:rPr>
              <a:t>Development and Implement-tation</a:t>
            </a:r>
          </a:p>
        </p:txBody>
      </p:sp>
      <p:sp>
        <p:nvSpPr>
          <p:cNvPr id="19" name="Text Box 17"/>
          <p:cNvSpPr txBox="1">
            <a:spLocks noChangeArrowheads="1"/>
          </p:cNvSpPr>
          <p:nvPr/>
        </p:nvSpPr>
        <p:spPr bwMode="auto">
          <a:xfrm>
            <a:off x="1950357" y="5417958"/>
            <a:ext cx="0" cy="2333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lnSpc>
                <a:spcPct val="90000"/>
              </a:lnSpc>
            </a:pPr>
            <a:endParaRPr lang="en-GB" altLang="en-US" sz="1700" b="1"/>
          </a:p>
        </p:txBody>
      </p:sp>
      <p:sp>
        <p:nvSpPr>
          <p:cNvPr id="20" name="Text Box 18"/>
          <p:cNvSpPr txBox="1">
            <a:spLocks noChangeArrowheads="1"/>
          </p:cNvSpPr>
          <p:nvPr/>
        </p:nvSpPr>
        <p:spPr bwMode="auto">
          <a:xfrm>
            <a:off x="4309382" y="5479870"/>
            <a:ext cx="28575" cy="109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lnSpc>
                <a:spcPct val="90000"/>
              </a:lnSpc>
            </a:pPr>
            <a:r>
              <a:rPr lang="en-US" altLang="en-US" sz="800" b="1"/>
              <a:t> </a:t>
            </a:r>
          </a:p>
        </p:txBody>
      </p:sp>
      <p:sp>
        <p:nvSpPr>
          <p:cNvPr id="21" name="Text Box 19"/>
          <p:cNvSpPr txBox="1">
            <a:spLocks noChangeArrowheads="1"/>
          </p:cNvSpPr>
          <p:nvPr/>
        </p:nvSpPr>
        <p:spPr bwMode="auto">
          <a:xfrm>
            <a:off x="6638245" y="6437133"/>
            <a:ext cx="0" cy="1095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lnSpc>
                <a:spcPct val="90000"/>
              </a:lnSpc>
            </a:pPr>
            <a:endParaRPr lang="en-GB" altLang="en-US" sz="800" b="1"/>
          </a:p>
        </p:txBody>
      </p:sp>
      <p:sp>
        <p:nvSpPr>
          <p:cNvPr id="22" name="Text Box 20"/>
          <p:cNvSpPr txBox="1">
            <a:spLocks noChangeArrowheads="1"/>
          </p:cNvSpPr>
          <p:nvPr/>
        </p:nvSpPr>
        <p:spPr bwMode="auto">
          <a:xfrm>
            <a:off x="8306707" y="6437133"/>
            <a:ext cx="0" cy="2190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lnSpc>
                <a:spcPct val="90000"/>
              </a:lnSpc>
            </a:pPr>
            <a:endParaRPr lang="en-US" altLang="en-US" sz="800" b="1"/>
          </a:p>
          <a:p>
            <a:pPr algn="ctr">
              <a:lnSpc>
                <a:spcPct val="90000"/>
              </a:lnSpc>
            </a:pPr>
            <a:endParaRPr lang="en-US" altLang="en-US" sz="800" b="1"/>
          </a:p>
        </p:txBody>
      </p:sp>
      <p:sp>
        <p:nvSpPr>
          <p:cNvPr id="23" name="AutoShape 21"/>
          <p:cNvSpPr>
            <a:spLocks noChangeArrowheads="1"/>
          </p:cNvSpPr>
          <p:nvPr/>
        </p:nvSpPr>
        <p:spPr bwMode="auto">
          <a:xfrm>
            <a:off x="5449207" y="3638370"/>
            <a:ext cx="844550" cy="482600"/>
          </a:xfrm>
          <a:prstGeom prst="homePlate">
            <a:avLst>
              <a:gd name="adj" fmla="val 29936"/>
            </a:avLst>
          </a:prstGeom>
          <a:ln>
            <a:headEnd/>
            <a:tailEnd/>
          </a:ln>
        </p:spPr>
        <p:style>
          <a:lnRef idx="0">
            <a:schemeClr val="accent1"/>
          </a:lnRef>
          <a:fillRef idx="3">
            <a:schemeClr val="accent1"/>
          </a:fillRef>
          <a:effectRef idx="3">
            <a:schemeClr val="accent1"/>
          </a:effectRef>
          <a:fontRef idx="minor">
            <a:schemeClr val="lt1"/>
          </a:fontRef>
        </p:style>
        <p:txBody>
          <a:bodyPr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lnSpc>
                <a:spcPct val="90000"/>
              </a:lnSpc>
            </a:pPr>
            <a:r>
              <a:rPr lang="en-US" altLang="en-US" sz="800" b="1" dirty="0"/>
              <a:t>Interview</a:t>
            </a:r>
          </a:p>
          <a:p>
            <a:pPr algn="ctr">
              <a:lnSpc>
                <a:spcPct val="90000"/>
              </a:lnSpc>
            </a:pPr>
            <a:r>
              <a:rPr lang="en-US" altLang="en-US" sz="800" b="1" dirty="0" smtClean="0"/>
              <a:t>benchmark</a:t>
            </a:r>
            <a:endParaRPr lang="en-US" altLang="en-US" sz="800" b="1" dirty="0"/>
          </a:p>
          <a:p>
            <a:pPr algn="ctr">
              <a:lnSpc>
                <a:spcPct val="90000"/>
              </a:lnSpc>
            </a:pPr>
            <a:r>
              <a:rPr lang="en-US" altLang="en-US" sz="800" b="1" dirty="0"/>
              <a:t>partners</a:t>
            </a:r>
          </a:p>
        </p:txBody>
      </p:sp>
      <p:sp>
        <p:nvSpPr>
          <p:cNvPr id="24" name="AutoShape 14"/>
          <p:cNvSpPr>
            <a:spLocks noChangeArrowheads="1"/>
          </p:cNvSpPr>
          <p:nvPr/>
        </p:nvSpPr>
        <p:spPr bwMode="auto">
          <a:xfrm>
            <a:off x="6369957" y="3638370"/>
            <a:ext cx="844550" cy="482600"/>
          </a:xfrm>
          <a:prstGeom prst="homePlate">
            <a:avLst>
              <a:gd name="adj" fmla="val 29936"/>
            </a:avLst>
          </a:prstGeom>
          <a:ln>
            <a:headEnd/>
            <a:tailEnd/>
          </a:ln>
        </p:spPr>
        <p:style>
          <a:lnRef idx="0">
            <a:schemeClr val="accent1"/>
          </a:lnRef>
          <a:fillRef idx="3">
            <a:schemeClr val="accent1"/>
          </a:fillRef>
          <a:effectRef idx="3">
            <a:schemeClr val="accent1"/>
          </a:effectRef>
          <a:fontRef idx="minor">
            <a:schemeClr val="lt1"/>
          </a:fontRef>
        </p:style>
        <p:txBody>
          <a:bodyPr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lnSpc>
                <a:spcPct val="90000"/>
              </a:lnSpc>
            </a:pPr>
            <a:r>
              <a:rPr lang="en-US" altLang="en-US" sz="800" b="1">
                <a:solidFill>
                  <a:schemeClr val="bg1"/>
                </a:solidFill>
              </a:rPr>
              <a:t>Internal Audit</a:t>
            </a:r>
          </a:p>
          <a:p>
            <a:pPr algn="ctr">
              <a:lnSpc>
                <a:spcPct val="90000"/>
              </a:lnSpc>
            </a:pPr>
            <a:r>
              <a:rPr lang="en-US" altLang="en-US" sz="800" b="1">
                <a:solidFill>
                  <a:schemeClr val="bg1"/>
                </a:solidFill>
              </a:rPr>
              <a:t>&amp; Competitor Research</a:t>
            </a:r>
          </a:p>
        </p:txBody>
      </p:sp>
      <p:sp>
        <p:nvSpPr>
          <p:cNvPr id="25" name="AutoShape 15"/>
          <p:cNvSpPr>
            <a:spLocks noChangeArrowheads="1"/>
          </p:cNvSpPr>
          <p:nvPr/>
        </p:nvSpPr>
        <p:spPr bwMode="auto">
          <a:xfrm>
            <a:off x="7254195" y="3638370"/>
            <a:ext cx="844550" cy="482600"/>
          </a:xfrm>
          <a:prstGeom prst="homePlate">
            <a:avLst>
              <a:gd name="adj" fmla="val 29936"/>
            </a:avLst>
          </a:prstGeom>
          <a:ln>
            <a:headEnd/>
            <a:tailEnd/>
          </a:ln>
        </p:spPr>
        <p:style>
          <a:lnRef idx="0">
            <a:schemeClr val="accent1"/>
          </a:lnRef>
          <a:fillRef idx="3">
            <a:schemeClr val="accent1"/>
          </a:fillRef>
          <a:effectRef idx="3">
            <a:schemeClr val="accent1"/>
          </a:effectRef>
          <a:fontRef idx="minor">
            <a:schemeClr val="lt1"/>
          </a:fontRef>
        </p:style>
        <p:txBody>
          <a:bodyPr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lnSpc>
                <a:spcPct val="90000"/>
              </a:lnSpc>
            </a:pPr>
            <a:r>
              <a:rPr lang="en-US" altLang="en-US" sz="800" b="1">
                <a:solidFill>
                  <a:schemeClr val="bg1"/>
                </a:solidFill>
              </a:rPr>
              <a:t>Analysis &amp; Recommend-dation</a:t>
            </a:r>
          </a:p>
        </p:txBody>
      </p:sp>
      <p:sp>
        <p:nvSpPr>
          <p:cNvPr id="26" name="AutoShape 21"/>
          <p:cNvSpPr>
            <a:spLocks noChangeArrowheads="1"/>
          </p:cNvSpPr>
          <p:nvPr/>
        </p:nvSpPr>
        <p:spPr bwMode="auto">
          <a:xfrm>
            <a:off x="5487307" y="3638370"/>
            <a:ext cx="844550" cy="482600"/>
          </a:xfrm>
          <a:prstGeom prst="homePlate">
            <a:avLst>
              <a:gd name="adj" fmla="val 29936"/>
            </a:avLst>
          </a:prstGeom>
          <a:ln>
            <a:headEnd/>
            <a:tailEnd/>
          </a:ln>
        </p:spPr>
        <p:style>
          <a:lnRef idx="0">
            <a:schemeClr val="accent1"/>
          </a:lnRef>
          <a:fillRef idx="3">
            <a:schemeClr val="accent1"/>
          </a:fillRef>
          <a:effectRef idx="3">
            <a:schemeClr val="accent1"/>
          </a:effectRef>
          <a:fontRef idx="minor">
            <a:schemeClr val="lt1"/>
          </a:fontRef>
        </p:style>
        <p:txBody>
          <a:bodyPr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algn="ctr">
              <a:lnSpc>
                <a:spcPct val="90000"/>
              </a:lnSpc>
            </a:pPr>
            <a:r>
              <a:rPr lang="en-US" altLang="en-US" sz="800" b="1" dirty="0">
                <a:solidFill>
                  <a:schemeClr val="bg1"/>
                </a:solidFill>
              </a:rPr>
              <a:t>Interview</a:t>
            </a:r>
          </a:p>
          <a:p>
            <a:pPr algn="ctr">
              <a:lnSpc>
                <a:spcPct val="90000"/>
              </a:lnSpc>
            </a:pPr>
            <a:r>
              <a:rPr lang="en-US" altLang="en-US" sz="800" b="1" dirty="0" smtClean="0">
                <a:solidFill>
                  <a:schemeClr val="bg1"/>
                </a:solidFill>
              </a:rPr>
              <a:t>benchmark</a:t>
            </a:r>
            <a:endParaRPr lang="en-US" altLang="en-US" sz="800" b="1" dirty="0">
              <a:solidFill>
                <a:schemeClr val="bg1"/>
              </a:solidFill>
            </a:endParaRPr>
          </a:p>
          <a:p>
            <a:pPr algn="ctr">
              <a:lnSpc>
                <a:spcPct val="90000"/>
              </a:lnSpc>
            </a:pPr>
            <a:r>
              <a:rPr lang="en-US" altLang="en-US" sz="800" b="1" dirty="0">
                <a:solidFill>
                  <a:schemeClr val="bg1"/>
                </a:solidFill>
              </a:rPr>
              <a:t>partners</a:t>
            </a:r>
          </a:p>
        </p:txBody>
      </p:sp>
      <p:sp>
        <p:nvSpPr>
          <p:cNvPr id="2" name="Slide Number Placeholder 1"/>
          <p:cNvSpPr>
            <a:spLocks noGrp="1"/>
          </p:cNvSpPr>
          <p:nvPr>
            <p:ph type="sldNum" sz="quarter" idx="12"/>
          </p:nvPr>
        </p:nvSpPr>
        <p:spPr/>
        <p:txBody>
          <a:bodyPr/>
          <a:lstStyle/>
          <a:p>
            <a:fld id="{B82CCC60-E8CD-4174-8B1A-7DF615B22EEF}" type="slidenum">
              <a:rPr lang="en-US" smtClean="0"/>
              <a:pPr/>
              <a:t>14</a:t>
            </a:fld>
            <a:endParaRPr lang="en-US"/>
          </a:p>
        </p:txBody>
      </p:sp>
      <p:sp>
        <p:nvSpPr>
          <p:cNvPr id="3" name="Date Placeholder 2"/>
          <p:cNvSpPr>
            <a:spLocks noGrp="1"/>
          </p:cNvSpPr>
          <p:nvPr>
            <p:ph type="dt" sz="half" idx="10"/>
          </p:nvPr>
        </p:nvSpPr>
        <p:spPr/>
        <p:txBody>
          <a:bodyPr/>
          <a:lstStyle/>
          <a:p>
            <a:fld id="{7A755EEA-2F5F-431A-9F90-ED52390B7853}" type="datetime1">
              <a:rPr lang="en-GB" smtClean="0"/>
              <a:t>04/02/2016</a:t>
            </a:fld>
            <a:endParaRPr lang="en-US"/>
          </a:p>
        </p:txBody>
      </p:sp>
    </p:spTree>
    <p:extLst>
      <p:ext uri="{BB962C8B-B14F-4D97-AF65-F5344CB8AC3E}">
        <p14:creationId xmlns:p14="http://schemas.microsoft.com/office/powerpoint/2010/main" val="5133942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128720" y="374900"/>
            <a:ext cx="6566315" cy="1117846"/>
          </a:xfrm>
        </p:spPr>
        <p:txBody>
          <a:bodyPr>
            <a:normAutofit/>
          </a:bodyPr>
          <a:lstStyle/>
          <a:p>
            <a:r>
              <a:rPr lang="en-US" dirty="0" smtClean="0"/>
              <a:t>Case Study: Product Development</a:t>
            </a:r>
            <a:endParaRPr lang="en-GB" dirty="0"/>
          </a:p>
        </p:txBody>
      </p:sp>
      <p:sp>
        <p:nvSpPr>
          <p:cNvPr id="5" name="Rectangle 4"/>
          <p:cNvSpPr>
            <a:spLocks noChangeArrowheads="1"/>
          </p:cNvSpPr>
          <p:nvPr/>
        </p:nvSpPr>
        <p:spPr bwMode="auto">
          <a:xfrm>
            <a:off x="5260615" y="4644845"/>
            <a:ext cx="3644900" cy="2149475"/>
          </a:xfrm>
          <a:prstGeom prst="rect">
            <a:avLst/>
          </a:prstGeom>
          <a:noFill/>
          <a:ln w="9525">
            <a:solidFill>
              <a:schemeClr val="accent2"/>
            </a:solidFill>
            <a:miter lim="800000"/>
            <a:headEnd/>
            <a:tailEnd/>
          </a:ln>
          <a:effectLst/>
        </p:spPr>
        <p:txBody>
          <a:bodyPr tIns="91440" bIns="91440"/>
          <a:lstStyle>
            <a:lvl1pPr marL="230188" indent="-230188">
              <a:defRPr sz="1400">
                <a:solidFill>
                  <a:schemeClr val="tx1"/>
                </a:solidFill>
                <a:latin typeface="Arial" panose="020B0604020202020204" pitchFamily="34" charset="0"/>
              </a:defRPr>
            </a:lvl1pPr>
            <a:lvl2pPr marL="512763" indent="-165100">
              <a:defRPr sz="1400">
                <a:solidFill>
                  <a:schemeClr val="tx1"/>
                </a:solidFill>
                <a:latin typeface="Arial" panose="020B0604020202020204" pitchFamily="34" charset="0"/>
              </a:defRPr>
            </a:lvl2pPr>
            <a:lvl3pPr marL="974725" indent="-227013">
              <a:defRPr sz="1400">
                <a:solidFill>
                  <a:schemeClr val="tx1"/>
                </a:solidFill>
                <a:latin typeface="Arial" panose="020B0604020202020204" pitchFamily="34" charset="0"/>
              </a:defRPr>
            </a:lvl3pPr>
            <a:lvl4pPr marL="1317625" indent="-228600">
              <a:defRPr sz="1400">
                <a:solidFill>
                  <a:schemeClr val="tx1"/>
                </a:solidFill>
                <a:latin typeface="Arial" panose="020B0604020202020204" pitchFamily="34" charset="0"/>
              </a:defRPr>
            </a:lvl4pPr>
            <a:lvl5pPr marL="1660525" indent="-228600">
              <a:defRPr sz="1400">
                <a:solidFill>
                  <a:schemeClr val="tx1"/>
                </a:solidFill>
                <a:latin typeface="Arial" panose="020B0604020202020204" pitchFamily="34" charset="0"/>
              </a:defRPr>
            </a:lvl5pPr>
            <a:lvl6pPr marL="2117725" indent="-228600" eaLnBrk="0" fontAlgn="base" hangingPunct="0">
              <a:spcBef>
                <a:spcPct val="0"/>
              </a:spcBef>
              <a:spcAft>
                <a:spcPct val="0"/>
              </a:spcAft>
              <a:defRPr sz="1400">
                <a:solidFill>
                  <a:schemeClr val="tx1"/>
                </a:solidFill>
                <a:latin typeface="Arial" panose="020B0604020202020204" pitchFamily="34" charset="0"/>
              </a:defRPr>
            </a:lvl6pPr>
            <a:lvl7pPr marL="2574925" indent="-228600" eaLnBrk="0" fontAlgn="base" hangingPunct="0">
              <a:spcBef>
                <a:spcPct val="0"/>
              </a:spcBef>
              <a:spcAft>
                <a:spcPct val="0"/>
              </a:spcAft>
              <a:defRPr sz="1400">
                <a:solidFill>
                  <a:schemeClr val="tx1"/>
                </a:solidFill>
                <a:latin typeface="Arial" panose="020B0604020202020204" pitchFamily="34" charset="0"/>
              </a:defRPr>
            </a:lvl7pPr>
            <a:lvl8pPr marL="3032125" indent="-228600" eaLnBrk="0" fontAlgn="base" hangingPunct="0">
              <a:spcBef>
                <a:spcPct val="0"/>
              </a:spcBef>
              <a:spcAft>
                <a:spcPct val="0"/>
              </a:spcAft>
              <a:defRPr sz="1400">
                <a:solidFill>
                  <a:schemeClr val="tx1"/>
                </a:solidFill>
                <a:latin typeface="Arial" panose="020B0604020202020204" pitchFamily="34" charset="0"/>
              </a:defRPr>
            </a:lvl8pPr>
            <a:lvl9pPr marL="3489325" indent="-228600" eaLnBrk="0" fontAlgn="base" hangingPunct="0">
              <a:spcBef>
                <a:spcPct val="0"/>
              </a:spcBef>
              <a:spcAft>
                <a:spcPct val="0"/>
              </a:spcAft>
              <a:defRPr sz="1400">
                <a:solidFill>
                  <a:schemeClr val="tx1"/>
                </a:solidFill>
                <a:latin typeface="Arial" panose="020B0604020202020204" pitchFamily="34" charset="0"/>
              </a:defRPr>
            </a:lvl9pPr>
          </a:lstStyle>
          <a:p>
            <a:pPr>
              <a:lnSpc>
                <a:spcPct val="90000"/>
              </a:lnSpc>
              <a:buClr>
                <a:srgbClr val="003E30"/>
              </a:buClr>
              <a:buSzPct val="90000"/>
              <a:buFont typeface="Symbol" panose="05050102010706020507" pitchFamily="18" charset="2"/>
              <a:buChar char="¨"/>
            </a:pPr>
            <a:r>
              <a:rPr lang="en-US" altLang="en-US" sz="1200" dirty="0" smtClean="0"/>
              <a:t>Identification </a:t>
            </a:r>
            <a:r>
              <a:rPr lang="en-US" altLang="en-US" sz="1200" dirty="0"/>
              <a:t>of further important strategic issues.</a:t>
            </a:r>
          </a:p>
          <a:p>
            <a:pPr>
              <a:lnSpc>
                <a:spcPct val="90000"/>
              </a:lnSpc>
              <a:buClr>
                <a:srgbClr val="003E30"/>
              </a:buClr>
              <a:buSzPct val="90000"/>
              <a:buFont typeface="Symbol" panose="05050102010706020507" pitchFamily="18" charset="2"/>
              <a:buChar char="¨"/>
            </a:pPr>
            <a:r>
              <a:rPr lang="en-US" altLang="en-US" sz="1200" dirty="0" smtClean="0"/>
              <a:t>Proposed </a:t>
            </a:r>
            <a:r>
              <a:rPr lang="en-US" altLang="en-US" sz="1200" dirty="0"/>
              <a:t>new strategic and operational concepts to strengthen the competitive position of the client.</a:t>
            </a:r>
          </a:p>
          <a:p>
            <a:pPr>
              <a:lnSpc>
                <a:spcPct val="90000"/>
              </a:lnSpc>
              <a:buClr>
                <a:srgbClr val="003E30"/>
              </a:buClr>
              <a:buSzPct val="90000"/>
              <a:buFont typeface="Symbol" panose="05050102010706020507" pitchFamily="18" charset="2"/>
              <a:buChar char="¨"/>
            </a:pPr>
            <a:r>
              <a:rPr lang="en-US" altLang="en-US" sz="1200" dirty="0" smtClean="0"/>
              <a:t>Product </a:t>
            </a:r>
            <a:r>
              <a:rPr lang="en-US" altLang="en-US" sz="1200" dirty="0"/>
              <a:t>development processes </a:t>
            </a:r>
            <a:r>
              <a:rPr lang="en-US" altLang="en-US" sz="1200" dirty="0" smtClean="0"/>
              <a:t>we produced </a:t>
            </a:r>
            <a:r>
              <a:rPr lang="en-US" altLang="en-US" sz="1200" dirty="0" err="1" smtClean="0"/>
              <a:t>bwere</a:t>
            </a:r>
            <a:r>
              <a:rPr lang="en-US" altLang="en-US" sz="1200" dirty="0" smtClean="0"/>
              <a:t>  </a:t>
            </a:r>
            <a:r>
              <a:rPr lang="en-US" altLang="en-US" sz="1200" dirty="0"/>
              <a:t>adopted as standard procedures by the client for all its future product development work.</a:t>
            </a:r>
          </a:p>
          <a:p>
            <a:pPr>
              <a:lnSpc>
                <a:spcPct val="90000"/>
              </a:lnSpc>
              <a:buClr>
                <a:srgbClr val="003E30"/>
              </a:buClr>
              <a:buSzPct val="90000"/>
              <a:buFont typeface="Symbol" panose="05050102010706020507" pitchFamily="18" charset="2"/>
              <a:buChar char="¨"/>
            </a:pPr>
            <a:r>
              <a:rPr lang="en-US" altLang="en-US" sz="1200" dirty="0" smtClean="0"/>
              <a:t>Key </a:t>
            </a:r>
            <a:r>
              <a:rPr lang="en-US" altLang="en-US" sz="1200" dirty="0"/>
              <a:t>product descriptions - the first for the client - completed on schedule and approved by all client departments.</a:t>
            </a:r>
          </a:p>
          <a:p>
            <a:pPr>
              <a:lnSpc>
                <a:spcPct val="90000"/>
              </a:lnSpc>
              <a:spcBef>
                <a:spcPct val="30000"/>
              </a:spcBef>
              <a:buClr>
                <a:srgbClr val="003E30"/>
              </a:buClr>
              <a:buSzPct val="90000"/>
              <a:buFont typeface="Symbol" panose="05050102010706020507" pitchFamily="18" charset="2"/>
              <a:buChar char="¨"/>
            </a:pPr>
            <a:endParaRPr lang="en-US" altLang="en-US" sz="1200" dirty="0"/>
          </a:p>
        </p:txBody>
      </p:sp>
      <p:sp>
        <p:nvSpPr>
          <p:cNvPr id="6" name="Rectangle 5"/>
          <p:cNvSpPr>
            <a:spLocks noChangeArrowheads="1"/>
          </p:cNvSpPr>
          <p:nvPr/>
        </p:nvSpPr>
        <p:spPr bwMode="auto">
          <a:xfrm>
            <a:off x="907080" y="4644845"/>
            <a:ext cx="3936023" cy="2149475"/>
          </a:xfrm>
          <a:prstGeom prst="rect">
            <a:avLst/>
          </a:prstGeom>
          <a:noFill/>
          <a:ln w="9525">
            <a:solidFill>
              <a:schemeClr val="accent2"/>
            </a:solidFill>
            <a:miter lim="800000"/>
            <a:headEnd/>
            <a:tailEnd/>
          </a:ln>
          <a:effectLst/>
        </p:spPr>
        <p:txBody>
          <a:bodyPr tIns="91440" bIns="91440"/>
          <a:lstStyle>
            <a:lvl1pPr marL="230188" indent="-230188">
              <a:defRPr sz="1400">
                <a:solidFill>
                  <a:schemeClr val="tx1"/>
                </a:solidFill>
                <a:latin typeface="Arial" panose="020B0604020202020204" pitchFamily="34" charset="0"/>
              </a:defRPr>
            </a:lvl1pPr>
            <a:lvl2pPr marL="512763" indent="-165100">
              <a:defRPr sz="1400">
                <a:solidFill>
                  <a:schemeClr val="tx1"/>
                </a:solidFill>
                <a:latin typeface="Arial" panose="020B0604020202020204" pitchFamily="34" charset="0"/>
              </a:defRPr>
            </a:lvl2pPr>
            <a:lvl3pPr marL="974725" indent="-227013">
              <a:defRPr sz="1400">
                <a:solidFill>
                  <a:schemeClr val="tx1"/>
                </a:solidFill>
                <a:latin typeface="Arial" panose="020B0604020202020204" pitchFamily="34" charset="0"/>
              </a:defRPr>
            </a:lvl3pPr>
            <a:lvl4pPr marL="1317625" indent="-228600">
              <a:defRPr sz="1400">
                <a:solidFill>
                  <a:schemeClr val="tx1"/>
                </a:solidFill>
                <a:latin typeface="Arial" panose="020B0604020202020204" pitchFamily="34" charset="0"/>
              </a:defRPr>
            </a:lvl4pPr>
            <a:lvl5pPr marL="1660525" indent="-228600">
              <a:defRPr sz="1400">
                <a:solidFill>
                  <a:schemeClr val="tx1"/>
                </a:solidFill>
                <a:latin typeface="Arial" panose="020B0604020202020204" pitchFamily="34" charset="0"/>
              </a:defRPr>
            </a:lvl5pPr>
            <a:lvl6pPr marL="2117725" indent="-228600" eaLnBrk="0" fontAlgn="base" hangingPunct="0">
              <a:spcBef>
                <a:spcPct val="0"/>
              </a:spcBef>
              <a:spcAft>
                <a:spcPct val="0"/>
              </a:spcAft>
              <a:defRPr sz="1400">
                <a:solidFill>
                  <a:schemeClr val="tx1"/>
                </a:solidFill>
                <a:latin typeface="Arial" panose="020B0604020202020204" pitchFamily="34" charset="0"/>
              </a:defRPr>
            </a:lvl6pPr>
            <a:lvl7pPr marL="2574925" indent="-228600" eaLnBrk="0" fontAlgn="base" hangingPunct="0">
              <a:spcBef>
                <a:spcPct val="0"/>
              </a:spcBef>
              <a:spcAft>
                <a:spcPct val="0"/>
              </a:spcAft>
              <a:defRPr sz="1400">
                <a:solidFill>
                  <a:schemeClr val="tx1"/>
                </a:solidFill>
                <a:latin typeface="Arial" panose="020B0604020202020204" pitchFamily="34" charset="0"/>
              </a:defRPr>
            </a:lvl7pPr>
            <a:lvl8pPr marL="3032125" indent="-228600" eaLnBrk="0" fontAlgn="base" hangingPunct="0">
              <a:spcBef>
                <a:spcPct val="0"/>
              </a:spcBef>
              <a:spcAft>
                <a:spcPct val="0"/>
              </a:spcAft>
              <a:defRPr sz="1400">
                <a:solidFill>
                  <a:schemeClr val="tx1"/>
                </a:solidFill>
                <a:latin typeface="Arial" panose="020B0604020202020204" pitchFamily="34" charset="0"/>
              </a:defRPr>
            </a:lvl8pPr>
            <a:lvl9pPr marL="3489325" indent="-228600" eaLnBrk="0" fontAlgn="base" hangingPunct="0">
              <a:spcBef>
                <a:spcPct val="0"/>
              </a:spcBef>
              <a:spcAft>
                <a:spcPct val="0"/>
              </a:spcAft>
              <a:defRPr sz="1400">
                <a:solidFill>
                  <a:schemeClr val="tx1"/>
                </a:solidFill>
                <a:latin typeface="Arial" panose="020B0604020202020204" pitchFamily="34" charset="0"/>
              </a:defRPr>
            </a:lvl9pPr>
          </a:lstStyle>
          <a:p>
            <a:pPr>
              <a:lnSpc>
                <a:spcPct val="90000"/>
              </a:lnSpc>
              <a:spcBef>
                <a:spcPct val="30000"/>
              </a:spcBef>
              <a:buClr>
                <a:srgbClr val="003E30"/>
              </a:buClr>
              <a:buSzPct val="90000"/>
              <a:buFont typeface="Symbol" panose="05050102010706020507" pitchFamily="18" charset="2"/>
              <a:buChar char="¨"/>
            </a:pPr>
            <a:r>
              <a:rPr lang="en-US" altLang="en-US" sz="1200" dirty="0"/>
              <a:t>Analyze client requirements and capabilities:</a:t>
            </a:r>
          </a:p>
          <a:p>
            <a:pPr marL="228600" lvl="1" indent="-174625">
              <a:lnSpc>
                <a:spcPct val="90000"/>
              </a:lnSpc>
              <a:spcBef>
                <a:spcPct val="30000"/>
              </a:spcBef>
              <a:buClr>
                <a:srgbClr val="003E30"/>
              </a:buClr>
              <a:buSzPct val="90000"/>
              <a:buFont typeface="Symbol" panose="05050102010706020507" pitchFamily="18" charset="2"/>
              <a:buChar char="¨"/>
            </a:pPr>
            <a:r>
              <a:rPr lang="en-US" altLang="en-US" sz="1200" dirty="0"/>
              <a:t>Assess business goals and strategy in light of planned operational capability.</a:t>
            </a:r>
          </a:p>
          <a:p>
            <a:pPr>
              <a:lnSpc>
                <a:spcPct val="90000"/>
              </a:lnSpc>
              <a:buClr>
                <a:srgbClr val="003E30"/>
              </a:buClr>
              <a:buSzPct val="90000"/>
              <a:buFont typeface="Symbol" panose="05050102010706020507" pitchFamily="18" charset="2"/>
              <a:buChar char="¨"/>
            </a:pPr>
            <a:r>
              <a:rPr lang="en-US" altLang="en-US" sz="1200" dirty="0" smtClean="0"/>
              <a:t>Consider </a:t>
            </a:r>
            <a:r>
              <a:rPr lang="en-US" altLang="en-US" sz="1200" dirty="0"/>
              <a:t>prevailing business goals and structure to determine the most effective product development processes.</a:t>
            </a:r>
          </a:p>
          <a:p>
            <a:pPr>
              <a:lnSpc>
                <a:spcPct val="90000"/>
              </a:lnSpc>
              <a:buClr>
                <a:srgbClr val="003E30"/>
              </a:buClr>
              <a:buSzPct val="90000"/>
              <a:buFont typeface="Symbol" panose="05050102010706020507" pitchFamily="18" charset="2"/>
              <a:buChar char="¨"/>
            </a:pPr>
            <a:r>
              <a:rPr lang="en-US" altLang="en-US" sz="1200" dirty="0" smtClean="0"/>
              <a:t>Review </a:t>
            </a:r>
            <a:r>
              <a:rPr lang="en-US" altLang="en-US" sz="1200" dirty="0"/>
              <a:t>product options and the associated strategic and operational implications.</a:t>
            </a:r>
          </a:p>
          <a:p>
            <a:pPr>
              <a:lnSpc>
                <a:spcPct val="90000"/>
              </a:lnSpc>
              <a:buClr>
                <a:srgbClr val="003E30"/>
              </a:buClr>
              <a:buSzPct val="90000"/>
              <a:buFont typeface="Symbol" panose="05050102010706020507" pitchFamily="18" charset="2"/>
              <a:buChar char="¨"/>
            </a:pPr>
            <a:r>
              <a:rPr lang="en-US" altLang="en-US" sz="1200" dirty="0" smtClean="0"/>
              <a:t>Confirm </a:t>
            </a:r>
            <a:r>
              <a:rPr lang="en-US" altLang="en-US" sz="1200" dirty="0"/>
              <a:t>that the final product descriptions provide the optimum solutions from the client’s perspective. </a:t>
            </a:r>
          </a:p>
          <a:p>
            <a:pPr lvl="1">
              <a:lnSpc>
                <a:spcPct val="90000"/>
              </a:lnSpc>
              <a:spcBef>
                <a:spcPct val="30000"/>
              </a:spcBef>
              <a:buClr>
                <a:srgbClr val="003E30"/>
              </a:buClr>
              <a:buSzPct val="90000"/>
              <a:buFont typeface="Symbol" panose="05050102010706020507" pitchFamily="18" charset="2"/>
              <a:buChar char="¨"/>
            </a:pPr>
            <a:endParaRPr lang="en-US" altLang="en-US" sz="1200" dirty="0"/>
          </a:p>
        </p:txBody>
      </p:sp>
      <p:sp>
        <p:nvSpPr>
          <p:cNvPr id="7" name="Rectangle 6"/>
          <p:cNvSpPr>
            <a:spLocks noChangeArrowheads="1"/>
          </p:cNvSpPr>
          <p:nvPr/>
        </p:nvSpPr>
        <p:spPr bwMode="auto">
          <a:xfrm>
            <a:off x="5260615" y="2019120"/>
            <a:ext cx="3644900" cy="2149475"/>
          </a:xfrm>
          <a:prstGeom prst="rect">
            <a:avLst/>
          </a:prstGeom>
          <a:noFill/>
          <a:ln w="9525">
            <a:solidFill>
              <a:schemeClr val="accent2"/>
            </a:solidFill>
            <a:miter lim="800000"/>
            <a:headEnd/>
            <a:tailEnd/>
          </a:ln>
          <a:effectLst/>
        </p:spPr>
        <p:txBody>
          <a:bodyPr tIns="91440" bIns="91440"/>
          <a:lstStyle>
            <a:lvl1pPr marL="230188" indent="-230188">
              <a:defRPr sz="1400">
                <a:solidFill>
                  <a:schemeClr val="tx1"/>
                </a:solidFill>
                <a:latin typeface="Arial" panose="020B0604020202020204" pitchFamily="34" charset="0"/>
              </a:defRPr>
            </a:lvl1pPr>
            <a:lvl2pPr marL="512763" indent="-165100">
              <a:defRPr sz="1400">
                <a:solidFill>
                  <a:schemeClr val="tx1"/>
                </a:solidFill>
                <a:latin typeface="Arial" panose="020B0604020202020204" pitchFamily="34" charset="0"/>
              </a:defRPr>
            </a:lvl2pPr>
            <a:lvl3pPr marL="974725" indent="-227013">
              <a:defRPr sz="1400">
                <a:solidFill>
                  <a:schemeClr val="tx1"/>
                </a:solidFill>
                <a:latin typeface="Arial" panose="020B0604020202020204" pitchFamily="34" charset="0"/>
              </a:defRPr>
            </a:lvl3pPr>
            <a:lvl4pPr marL="1317625" indent="-228600">
              <a:defRPr sz="1400">
                <a:solidFill>
                  <a:schemeClr val="tx1"/>
                </a:solidFill>
                <a:latin typeface="Arial" panose="020B0604020202020204" pitchFamily="34" charset="0"/>
              </a:defRPr>
            </a:lvl4pPr>
            <a:lvl5pPr marL="1660525" indent="-228600">
              <a:defRPr sz="1400">
                <a:solidFill>
                  <a:schemeClr val="tx1"/>
                </a:solidFill>
                <a:latin typeface="Arial" panose="020B0604020202020204" pitchFamily="34" charset="0"/>
              </a:defRPr>
            </a:lvl5pPr>
            <a:lvl6pPr marL="2117725" indent="-228600" eaLnBrk="0" fontAlgn="base" hangingPunct="0">
              <a:spcBef>
                <a:spcPct val="0"/>
              </a:spcBef>
              <a:spcAft>
                <a:spcPct val="0"/>
              </a:spcAft>
              <a:defRPr sz="1400">
                <a:solidFill>
                  <a:schemeClr val="tx1"/>
                </a:solidFill>
                <a:latin typeface="Arial" panose="020B0604020202020204" pitchFamily="34" charset="0"/>
              </a:defRPr>
            </a:lvl6pPr>
            <a:lvl7pPr marL="2574925" indent="-228600" eaLnBrk="0" fontAlgn="base" hangingPunct="0">
              <a:spcBef>
                <a:spcPct val="0"/>
              </a:spcBef>
              <a:spcAft>
                <a:spcPct val="0"/>
              </a:spcAft>
              <a:defRPr sz="1400">
                <a:solidFill>
                  <a:schemeClr val="tx1"/>
                </a:solidFill>
                <a:latin typeface="Arial" panose="020B0604020202020204" pitchFamily="34" charset="0"/>
              </a:defRPr>
            </a:lvl7pPr>
            <a:lvl8pPr marL="3032125" indent="-228600" eaLnBrk="0" fontAlgn="base" hangingPunct="0">
              <a:spcBef>
                <a:spcPct val="0"/>
              </a:spcBef>
              <a:spcAft>
                <a:spcPct val="0"/>
              </a:spcAft>
              <a:defRPr sz="1400">
                <a:solidFill>
                  <a:schemeClr val="tx1"/>
                </a:solidFill>
                <a:latin typeface="Arial" panose="020B0604020202020204" pitchFamily="34" charset="0"/>
              </a:defRPr>
            </a:lvl8pPr>
            <a:lvl9pPr marL="3489325" indent="-228600" eaLnBrk="0" fontAlgn="base" hangingPunct="0">
              <a:spcBef>
                <a:spcPct val="0"/>
              </a:spcBef>
              <a:spcAft>
                <a:spcPct val="0"/>
              </a:spcAft>
              <a:defRPr sz="1400">
                <a:solidFill>
                  <a:schemeClr val="tx1"/>
                </a:solidFill>
                <a:latin typeface="Arial" panose="020B0604020202020204" pitchFamily="34" charset="0"/>
              </a:defRPr>
            </a:lvl9pPr>
          </a:lstStyle>
          <a:p>
            <a:pPr>
              <a:lnSpc>
                <a:spcPct val="90000"/>
              </a:lnSpc>
              <a:buClr>
                <a:srgbClr val="003E30"/>
              </a:buClr>
              <a:buSzPct val="90000"/>
              <a:buFont typeface="Symbol" panose="05050102010706020507" pitchFamily="18" charset="2"/>
              <a:buChar char="¨"/>
            </a:pPr>
            <a:endParaRPr lang="en-US" altLang="en-US" sz="1200" dirty="0" smtClean="0"/>
          </a:p>
          <a:p>
            <a:pPr>
              <a:lnSpc>
                <a:spcPct val="90000"/>
              </a:lnSpc>
              <a:buClr>
                <a:srgbClr val="003E30"/>
              </a:buClr>
              <a:buSzPct val="90000"/>
              <a:buFont typeface="Symbol" panose="05050102010706020507" pitchFamily="18" charset="2"/>
              <a:buChar char="¨"/>
            </a:pPr>
            <a:r>
              <a:rPr lang="en-US" altLang="en-US" sz="1200" dirty="0" smtClean="0"/>
              <a:t>Analyze </a:t>
            </a:r>
            <a:r>
              <a:rPr lang="en-US" altLang="en-US" sz="1200" dirty="0"/>
              <a:t>the aims, requirements, and planned capabilities of the client given the prevailing market conditions.</a:t>
            </a:r>
          </a:p>
          <a:p>
            <a:pPr>
              <a:lnSpc>
                <a:spcPct val="90000"/>
              </a:lnSpc>
              <a:buClr>
                <a:srgbClr val="003E30"/>
              </a:buClr>
              <a:buSzPct val="90000"/>
              <a:buFont typeface="Symbol" panose="05050102010706020507" pitchFamily="18" charset="2"/>
              <a:buChar char="¨"/>
            </a:pPr>
            <a:r>
              <a:rPr lang="en-US" altLang="en-US" sz="1200" dirty="0" smtClean="0"/>
              <a:t>Establish </a:t>
            </a:r>
            <a:r>
              <a:rPr lang="en-US" altLang="en-US" sz="1200" dirty="0"/>
              <a:t>and document optimum  product development processes.</a:t>
            </a:r>
          </a:p>
          <a:p>
            <a:pPr>
              <a:lnSpc>
                <a:spcPct val="90000"/>
              </a:lnSpc>
              <a:buClr>
                <a:srgbClr val="003E30"/>
              </a:buClr>
              <a:buSzPct val="90000"/>
              <a:buFont typeface="Symbol" panose="05050102010706020507" pitchFamily="18" charset="2"/>
              <a:buChar char="¨"/>
            </a:pPr>
            <a:r>
              <a:rPr lang="en-US" altLang="en-US" sz="1200" dirty="0" smtClean="0"/>
              <a:t>Develop </a:t>
            </a:r>
            <a:r>
              <a:rPr lang="en-US" altLang="en-US" sz="1200" dirty="0"/>
              <a:t>and evaluate with client and equipment vendors alternative product offers. </a:t>
            </a:r>
          </a:p>
          <a:p>
            <a:pPr>
              <a:lnSpc>
                <a:spcPct val="90000"/>
              </a:lnSpc>
              <a:buClr>
                <a:srgbClr val="003E30"/>
              </a:buClr>
              <a:buSzPct val="90000"/>
              <a:buFont typeface="Symbol" panose="05050102010706020507" pitchFamily="18" charset="2"/>
              <a:buChar char="¨"/>
            </a:pPr>
            <a:r>
              <a:rPr lang="en-US" altLang="en-US" sz="1200" dirty="0" smtClean="0"/>
              <a:t>Determine </a:t>
            </a:r>
            <a:r>
              <a:rPr lang="en-US" altLang="en-US" sz="1200" dirty="0"/>
              <a:t>best practicable solutions.</a:t>
            </a:r>
          </a:p>
          <a:p>
            <a:pPr>
              <a:lnSpc>
                <a:spcPct val="90000"/>
              </a:lnSpc>
              <a:buClr>
                <a:srgbClr val="003E30"/>
              </a:buClr>
              <a:buSzPct val="90000"/>
              <a:buFont typeface="Symbol" panose="05050102010706020507" pitchFamily="18" charset="2"/>
              <a:buChar char="¨"/>
            </a:pPr>
            <a:r>
              <a:rPr lang="en-US" altLang="en-US" sz="1200" dirty="0" smtClean="0"/>
              <a:t>Write </a:t>
            </a:r>
            <a:r>
              <a:rPr lang="en-US" altLang="en-US" sz="1200" dirty="0"/>
              <a:t>product descriptions for key launch products. </a:t>
            </a:r>
          </a:p>
          <a:p>
            <a:pPr>
              <a:lnSpc>
                <a:spcPct val="90000"/>
              </a:lnSpc>
              <a:spcBef>
                <a:spcPct val="30000"/>
              </a:spcBef>
              <a:buClr>
                <a:srgbClr val="003E30"/>
              </a:buClr>
              <a:buSzPct val="90000"/>
              <a:buFont typeface="Symbol" panose="05050102010706020507" pitchFamily="18" charset="2"/>
              <a:buChar char="¨"/>
            </a:pPr>
            <a:endParaRPr lang="en-US" altLang="en-US" sz="1200" dirty="0"/>
          </a:p>
        </p:txBody>
      </p:sp>
      <p:sp>
        <p:nvSpPr>
          <p:cNvPr id="8" name="Rectangle 7"/>
          <p:cNvSpPr>
            <a:spLocks noChangeArrowheads="1"/>
          </p:cNvSpPr>
          <p:nvPr/>
        </p:nvSpPr>
        <p:spPr bwMode="auto">
          <a:xfrm>
            <a:off x="5260615" y="4397195"/>
            <a:ext cx="3644900" cy="255588"/>
          </a:xfrm>
          <a:prstGeom prst="rect">
            <a:avLst/>
          </a:prstGeom>
          <a:gradFill rotWithShape="0">
            <a:gsLst>
              <a:gs pos="0">
                <a:srgbClr val="FFCC00"/>
              </a:gs>
              <a:gs pos="100000">
                <a:srgbClr val="3399FF"/>
              </a:gs>
            </a:gsLst>
            <a:lin ang="2700000" scaled="1"/>
          </a:gra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p>
            <a:pPr>
              <a:lnSpc>
                <a:spcPct val="90000"/>
              </a:lnSpc>
              <a:spcBef>
                <a:spcPct val="50000"/>
              </a:spcBef>
              <a:defRPr/>
            </a:pPr>
            <a:r>
              <a:rPr lang="en-US" sz="1200"/>
              <a:t>Results</a:t>
            </a:r>
          </a:p>
        </p:txBody>
      </p:sp>
      <p:sp>
        <p:nvSpPr>
          <p:cNvPr id="9" name="Rectangle 8"/>
          <p:cNvSpPr>
            <a:spLocks noChangeArrowheads="1"/>
          </p:cNvSpPr>
          <p:nvPr/>
        </p:nvSpPr>
        <p:spPr bwMode="auto">
          <a:xfrm>
            <a:off x="907080" y="4397195"/>
            <a:ext cx="3936023" cy="255588"/>
          </a:xfrm>
          <a:prstGeom prst="rect">
            <a:avLst/>
          </a:prstGeom>
          <a:gradFill rotWithShape="0">
            <a:gsLst>
              <a:gs pos="0">
                <a:srgbClr val="FFCC00"/>
              </a:gs>
              <a:gs pos="100000">
                <a:srgbClr val="3399FF"/>
              </a:gs>
            </a:gsLst>
            <a:lin ang="2700000" scaled="1"/>
          </a:gra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p>
            <a:pPr>
              <a:lnSpc>
                <a:spcPct val="90000"/>
              </a:lnSpc>
              <a:spcBef>
                <a:spcPct val="50000"/>
              </a:spcBef>
              <a:defRPr/>
            </a:pPr>
            <a:r>
              <a:rPr lang="en-US" sz="1200"/>
              <a:t>Analysis</a:t>
            </a:r>
          </a:p>
        </p:txBody>
      </p:sp>
      <p:sp>
        <p:nvSpPr>
          <p:cNvPr id="10" name="Rectangle 9"/>
          <p:cNvSpPr>
            <a:spLocks noChangeArrowheads="1"/>
          </p:cNvSpPr>
          <p:nvPr/>
        </p:nvSpPr>
        <p:spPr bwMode="auto">
          <a:xfrm>
            <a:off x="5260615" y="1749245"/>
            <a:ext cx="3644900" cy="271463"/>
          </a:xfrm>
          <a:prstGeom prst="rect">
            <a:avLst/>
          </a:prstGeom>
          <a:gradFill rotWithShape="0">
            <a:gsLst>
              <a:gs pos="0">
                <a:srgbClr val="FFCC00"/>
              </a:gs>
              <a:gs pos="100000">
                <a:srgbClr val="3399FF"/>
              </a:gs>
            </a:gsLst>
            <a:lin ang="2700000" scaled="1"/>
          </a:gra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p>
            <a:pPr>
              <a:lnSpc>
                <a:spcPct val="90000"/>
              </a:lnSpc>
              <a:spcBef>
                <a:spcPct val="50000"/>
              </a:spcBef>
              <a:defRPr/>
            </a:pPr>
            <a:r>
              <a:rPr lang="en-US" sz="1200"/>
              <a:t>Approach/Methodology</a:t>
            </a:r>
          </a:p>
        </p:txBody>
      </p:sp>
      <p:sp>
        <p:nvSpPr>
          <p:cNvPr id="11" name="Rectangle 10"/>
          <p:cNvSpPr>
            <a:spLocks noChangeArrowheads="1"/>
          </p:cNvSpPr>
          <p:nvPr/>
        </p:nvSpPr>
        <p:spPr bwMode="auto">
          <a:xfrm>
            <a:off x="907080" y="1765120"/>
            <a:ext cx="3936023" cy="255588"/>
          </a:xfrm>
          <a:prstGeom prst="rect">
            <a:avLst/>
          </a:prstGeom>
          <a:gradFill rotWithShape="0">
            <a:gsLst>
              <a:gs pos="0">
                <a:srgbClr val="FFCC00"/>
              </a:gs>
              <a:gs pos="100000">
                <a:srgbClr val="3399FF"/>
              </a:gs>
            </a:gsLst>
            <a:lin ang="2700000" scaled="1"/>
          </a:gra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p>
            <a:pPr>
              <a:lnSpc>
                <a:spcPct val="90000"/>
              </a:lnSpc>
              <a:spcBef>
                <a:spcPct val="50000"/>
              </a:spcBef>
              <a:defRPr/>
            </a:pPr>
            <a:r>
              <a:rPr lang="en-US" sz="1200"/>
              <a:t>Client/Situation/Assignment</a:t>
            </a:r>
          </a:p>
        </p:txBody>
      </p:sp>
      <p:sp>
        <p:nvSpPr>
          <p:cNvPr id="12" name="AutoShape 10"/>
          <p:cNvSpPr>
            <a:spLocks noChangeAspect="1" noChangeArrowheads="1"/>
          </p:cNvSpPr>
          <p:nvPr/>
        </p:nvSpPr>
        <p:spPr bwMode="auto">
          <a:xfrm>
            <a:off x="4914540" y="5389383"/>
            <a:ext cx="254000" cy="623887"/>
          </a:xfrm>
          <a:prstGeom prst="rightArrow">
            <a:avLst>
              <a:gd name="adj1" fmla="val 50000"/>
              <a:gd name="adj2" fmla="val 25000"/>
            </a:avLst>
          </a:prstGeom>
          <a:gradFill rotWithShape="0">
            <a:gsLst>
              <a:gs pos="0">
                <a:srgbClr val="D8E1DF"/>
              </a:gs>
              <a:gs pos="100000">
                <a:srgbClr val="003E3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endParaRPr lang="en-GB" altLang="en-US"/>
          </a:p>
        </p:txBody>
      </p:sp>
      <p:sp>
        <p:nvSpPr>
          <p:cNvPr id="13" name="AutoShape 11"/>
          <p:cNvSpPr>
            <a:spLocks noChangeAspect="1" noChangeArrowheads="1"/>
          </p:cNvSpPr>
          <p:nvPr/>
        </p:nvSpPr>
        <p:spPr bwMode="auto">
          <a:xfrm>
            <a:off x="4914540" y="2762070"/>
            <a:ext cx="254000" cy="623888"/>
          </a:xfrm>
          <a:prstGeom prst="rightArrow">
            <a:avLst>
              <a:gd name="adj1" fmla="val 50000"/>
              <a:gd name="adj2" fmla="val 25000"/>
            </a:avLst>
          </a:prstGeom>
          <a:gradFill rotWithShape="0">
            <a:gsLst>
              <a:gs pos="0">
                <a:srgbClr val="D8E1DF"/>
              </a:gs>
              <a:gs pos="100000">
                <a:srgbClr val="003E3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endParaRPr lang="en-GB" altLang="en-US"/>
          </a:p>
        </p:txBody>
      </p:sp>
      <p:sp>
        <p:nvSpPr>
          <p:cNvPr id="14" name="AutoShape 12"/>
          <p:cNvSpPr>
            <a:spLocks noChangeAspect="1" noChangeArrowheads="1"/>
          </p:cNvSpPr>
          <p:nvPr/>
        </p:nvSpPr>
        <p:spPr bwMode="auto">
          <a:xfrm rot="19252834" flipH="1">
            <a:off x="4955815" y="3922533"/>
            <a:ext cx="254000" cy="623887"/>
          </a:xfrm>
          <a:prstGeom prst="rightArrow">
            <a:avLst>
              <a:gd name="adj1" fmla="val 50000"/>
              <a:gd name="adj2" fmla="val 25000"/>
            </a:avLst>
          </a:prstGeom>
          <a:gradFill rotWithShape="0">
            <a:gsLst>
              <a:gs pos="0">
                <a:srgbClr val="D8E1DF"/>
              </a:gs>
              <a:gs pos="100000">
                <a:srgbClr val="003E3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endParaRPr lang="en-GB" altLang="en-US"/>
          </a:p>
        </p:txBody>
      </p:sp>
      <p:sp>
        <p:nvSpPr>
          <p:cNvPr id="15" name="Rectangle 14"/>
          <p:cNvSpPr>
            <a:spLocks noChangeArrowheads="1"/>
          </p:cNvSpPr>
          <p:nvPr/>
        </p:nvSpPr>
        <p:spPr bwMode="auto">
          <a:xfrm>
            <a:off x="907080" y="2019120"/>
            <a:ext cx="3936023" cy="2149475"/>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tIns="91440" bIns="91440"/>
          <a:lstStyle>
            <a:lvl1pPr marL="230188" indent="-230188">
              <a:defRPr sz="1400">
                <a:solidFill>
                  <a:schemeClr val="tx1"/>
                </a:solidFill>
                <a:latin typeface="Arial" panose="020B0604020202020204" pitchFamily="34" charset="0"/>
              </a:defRPr>
            </a:lvl1pPr>
            <a:lvl2pPr marL="512763" indent="-165100">
              <a:defRPr sz="1400">
                <a:solidFill>
                  <a:schemeClr val="tx1"/>
                </a:solidFill>
                <a:latin typeface="Arial" panose="020B0604020202020204" pitchFamily="34" charset="0"/>
              </a:defRPr>
            </a:lvl2pPr>
            <a:lvl3pPr marL="974725" indent="-227013">
              <a:defRPr sz="1400">
                <a:solidFill>
                  <a:schemeClr val="tx1"/>
                </a:solidFill>
                <a:latin typeface="Arial" panose="020B0604020202020204" pitchFamily="34" charset="0"/>
              </a:defRPr>
            </a:lvl3pPr>
            <a:lvl4pPr marL="1317625" indent="-228600">
              <a:defRPr sz="1400">
                <a:solidFill>
                  <a:schemeClr val="tx1"/>
                </a:solidFill>
                <a:latin typeface="Arial" panose="020B0604020202020204" pitchFamily="34" charset="0"/>
              </a:defRPr>
            </a:lvl4pPr>
            <a:lvl5pPr marL="1660525" indent="-228600">
              <a:defRPr sz="1400">
                <a:solidFill>
                  <a:schemeClr val="tx1"/>
                </a:solidFill>
                <a:latin typeface="Arial" panose="020B0604020202020204" pitchFamily="34" charset="0"/>
              </a:defRPr>
            </a:lvl5pPr>
            <a:lvl6pPr marL="2117725" indent="-228600" eaLnBrk="0" fontAlgn="base" hangingPunct="0">
              <a:spcBef>
                <a:spcPct val="0"/>
              </a:spcBef>
              <a:spcAft>
                <a:spcPct val="0"/>
              </a:spcAft>
              <a:defRPr sz="1400">
                <a:solidFill>
                  <a:schemeClr val="tx1"/>
                </a:solidFill>
                <a:latin typeface="Arial" panose="020B0604020202020204" pitchFamily="34" charset="0"/>
              </a:defRPr>
            </a:lvl6pPr>
            <a:lvl7pPr marL="2574925" indent="-228600" eaLnBrk="0" fontAlgn="base" hangingPunct="0">
              <a:spcBef>
                <a:spcPct val="0"/>
              </a:spcBef>
              <a:spcAft>
                <a:spcPct val="0"/>
              </a:spcAft>
              <a:defRPr sz="1400">
                <a:solidFill>
                  <a:schemeClr val="tx1"/>
                </a:solidFill>
                <a:latin typeface="Arial" panose="020B0604020202020204" pitchFamily="34" charset="0"/>
              </a:defRPr>
            </a:lvl7pPr>
            <a:lvl8pPr marL="3032125" indent="-228600" eaLnBrk="0" fontAlgn="base" hangingPunct="0">
              <a:spcBef>
                <a:spcPct val="0"/>
              </a:spcBef>
              <a:spcAft>
                <a:spcPct val="0"/>
              </a:spcAft>
              <a:defRPr sz="1400">
                <a:solidFill>
                  <a:schemeClr val="tx1"/>
                </a:solidFill>
                <a:latin typeface="Arial" panose="020B0604020202020204" pitchFamily="34" charset="0"/>
              </a:defRPr>
            </a:lvl8pPr>
            <a:lvl9pPr marL="3489325" indent="-228600" eaLnBrk="0" fontAlgn="base" hangingPunct="0">
              <a:spcBef>
                <a:spcPct val="0"/>
              </a:spcBef>
              <a:spcAft>
                <a:spcPct val="0"/>
              </a:spcAft>
              <a:defRPr sz="1400">
                <a:solidFill>
                  <a:schemeClr val="tx1"/>
                </a:solidFill>
                <a:latin typeface="Arial" panose="020B0604020202020204" pitchFamily="34" charset="0"/>
              </a:defRPr>
            </a:lvl9pPr>
          </a:lstStyle>
          <a:p>
            <a:pPr>
              <a:lnSpc>
                <a:spcPct val="90000"/>
              </a:lnSpc>
              <a:buClr>
                <a:srgbClr val="003E30"/>
              </a:buClr>
              <a:buSzPct val="90000"/>
              <a:buFont typeface="Symbol" panose="05050102010706020507" pitchFamily="18" charset="2"/>
              <a:buChar char="¨"/>
            </a:pPr>
            <a:r>
              <a:rPr lang="en-US" altLang="en-US" sz="1200" dirty="0"/>
              <a:t>Largest new  communications company in Latin America.</a:t>
            </a:r>
          </a:p>
          <a:p>
            <a:pPr>
              <a:lnSpc>
                <a:spcPct val="90000"/>
              </a:lnSpc>
              <a:buClr>
                <a:srgbClr val="003E30"/>
              </a:buClr>
              <a:buSzPct val="90000"/>
              <a:buFont typeface="Symbol" panose="05050102010706020507" pitchFamily="18" charset="2"/>
              <a:buChar char="¨"/>
            </a:pPr>
            <a:r>
              <a:rPr lang="en-US" altLang="en-US" sz="1200" dirty="0" smtClean="0"/>
              <a:t>Aiming </a:t>
            </a:r>
            <a:r>
              <a:rPr lang="en-US" altLang="en-US" sz="1200" dirty="0"/>
              <a:t>to dominate its  target market segments with an outstanding range of communication products and services .</a:t>
            </a:r>
          </a:p>
          <a:p>
            <a:pPr>
              <a:lnSpc>
                <a:spcPct val="90000"/>
              </a:lnSpc>
              <a:buClr>
                <a:srgbClr val="003E30"/>
              </a:buClr>
              <a:buSzPct val="90000"/>
              <a:buFont typeface="Symbol" panose="05050102010706020507" pitchFamily="18" charset="2"/>
              <a:buChar char="¨"/>
            </a:pPr>
            <a:r>
              <a:rPr lang="en-US" altLang="en-US" sz="1200" dirty="0" smtClean="0"/>
              <a:t>We were </a:t>
            </a:r>
            <a:r>
              <a:rPr lang="en-US" altLang="en-US" sz="1200" dirty="0"/>
              <a:t>responsible for:</a:t>
            </a:r>
          </a:p>
          <a:p>
            <a:pPr marL="228600" lvl="1" indent="119063">
              <a:lnSpc>
                <a:spcPct val="90000"/>
              </a:lnSpc>
              <a:buClr>
                <a:srgbClr val="003E30"/>
              </a:buClr>
              <a:buSzPct val="90000"/>
              <a:buFont typeface="Symbol" panose="05050102010706020507" pitchFamily="18" charset="2"/>
              <a:buChar char="¨"/>
            </a:pPr>
            <a:r>
              <a:rPr lang="en-US" altLang="en-US" sz="1200" dirty="0"/>
              <a:t>Assisting in identifying optimum product portfolios,  roll-out strategies, and tactics;</a:t>
            </a:r>
          </a:p>
          <a:p>
            <a:pPr marL="228600" lvl="1" indent="119063">
              <a:lnSpc>
                <a:spcPct val="90000"/>
              </a:lnSpc>
              <a:buClr>
                <a:srgbClr val="003E30"/>
              </a:buClr>
              <a:buSzPct val="90000"/>
              <a:buFont typeface="Symbol" panose="05050102010706020507" pitchFamily="18" charset="2"/>
              <a:buChar char="¨"/>
            </a:pPr>
            <a:r>
              <a:rPr lang="en-US" altLang="en-US" sz="1200" dirty="0"/>
              <a:t>Establishing product development processes;</a:t>
            </a:r>
          </a:p>
          <a:p>
            <a:pPr marL="228600" lvl="1" indent="119063">
              <a:lnSpc>
                <a:spcPct val="90000"/>
              </a:lnSpc>
              <a:buClr>
                <a:srgbClr val="003E30"/>
              </a:buClr>
              <a:buSzPct val="90000"/>
              <a:buFont typeface="Symbol" panose="05050102010706020507" pitchFamily="18" charset="2"/>
              <a:buChar char="¨"/>
            </a:pPr>
            <a:r>
              <a:rPr lang="en-US" altLang="en-US" sz="1200" dirty="0"/>
              <a:t>Producing the </a:t>
            </a:r>
            <a:r>
              <a:rPr lang="en-US" altLang="en-US" sz="1200" dirty="0" smtClean="0"/>
              <a:t>specifications </a:t>
            </a:r>
            <a:r>
              <a:rPr lang="en-US" altLang="en-US" sz="1200" dirty="0"/>
              <a:t>for </a:t>
            </a:r>
            <a:r>
              <a:rPr lang="en-US" altLang="en-US" sz="1200" dirty="0" smtClean="0"/>
              <a:t>the launch of the range </a:t>
            </a:r>
            <a:r>
              <a:rPr lang="en-US" altLang="en-US" sz="1200" dirty="0"/>
              <a:t>of  key  </a:t>
            </a:r>
            <a:r>
              <a:rPr lang="en-US" altLang="en-US" sz="1200" dirty="0" smtClean="0"/>
              <a:t>core products </a:t>
            </a:r>
            <a:r>
              <a:rPr lang="en-US" altLang="en-US" sz="1200" dirty="0"/>
              <a:t>(which </a:t>
            </a:r>
            <a:r>
              <a:rPr lang="en-US" altLang="en-US" sz="1200" dirty="0" smtClean="0"/>
              <a:t>focused </a:t>
            </a:r>
            <a:r>
              <a:rPr lang="en-US" altLang="en-US" sz="1200" dirty="0"/>
              <a:t>on IP protocol and other data technologies).</a:t>
            </a:r>
          </a:p>
          <a:p>
            <a:pPr lvl="1">
              <a:lnSpc>
                <a:spcPct val="90000"/>
              </a:lnSpc>
              <a:buClr>
                <a:srgbClr val="003E30"/>
              </a:buClr>
              <a:buSzPct val="90000"/>
              <a:buFont typeface="Symbol" panose="05050102010706020507" pitchFamily="18" charset="2"/>
              <a:buChar char="¨"/>
            </a:pPr>
            <a:endParaRPr lang="en-US" altLang="en-US" sz="1200" dirty="0"/>
          </a:p>
          <a:p>
            <a:pPr lvl="1">
              <a:lnSpc>
                <a:spcPct val="90000"/>
              </a:lnSpc>
              <a:spcBef>
                <a:spcPct val="25000"/>
              </a:spcBef>
              <a:buClr>
                <a:srgbClr val="003E30"/>
              </a:buClr>
              <a:buSzPct val="90000"/>
              <a:buFont typeface="Symbol" panose="05050102010706020507" pitchFamily="18" charset="2"/>
              <a:buChar char="¨"/>
            </a:pPr>
            <a:endParaRPr lang="en-US" altLang="en-US" sz="1200" dirty="0"/>
          </a:p>
          <a:p>
            <a:pPr lvl="1">
              <a:lnSpc>
                <a:spcPct val="90000"/>
              </a:lnSpc>
              <a:spcBef>
                <a:spcPct val="25000"/>
              </a:spcBef>
              <a:buClr>
                <a:srgbClr val="003E30"/>
              </a:buClr>
              <a:buSzPct val="90000"/>
              <a:buFont typeface="Symbol" panose="05050102010706020507" pitchFamily="18" charset="2"/>
              <a:buChar char="¨"/>
            </a:pPr>
            <a:endParaRPr lang="en-US" altLang="en-US" sz="1200" dirty="0"/>
          </a:p>
          <a:p>
            <a:pPr>
              <a:lnSpc>
                <a:spcPct val="90000"/>
              </a:lnSpc>
              <a:spcBef>
                <a:spcPct val="25000"/>
              </a:spcBef>
              <a:buClr>
                <a:srgbClr val="003E30"/>
              </a:buClr>
              <a:buSzPct val="90000"/>
              <a:buFont typeface="Symbol" panose="05050102010706020507" pitchFamily="18" charset="2"/>
              <a:buChar char="¨"/>
            </a:pPr>
            <a:endParaRPr lang="en-US" altLang="en-US" sz="1200" dirty="0"/>
          </a:p>
        </p:txBody>
      </p:sp>
      <p:sp>
        <p:nvSpPr>
          <p:cNvPr id="2" name="Slide Number Placeholder 1"/>
          <p:cNvSpPr>
            <a:spLocks noGrp="1"/>
          </p:cNvSpPr>
          <p:nvPr>
            <p:ph type="sldNum" sz="quarter" idx="12"/>
          </p:nvPr>
        </p:nvSpPr>
        <p:spPr/>
        <p:txBody>
          <a:bodyPr/>
          <a:lstStyle/>
          <a:p>
            <a:fld id="{B82CCC60-E8CD-4174-8B1A-7DF615B22EEF}" type="slidenum">
              <a:rPr lang="en-US" smtClean="0"/>
              <a:pPr/>
              <a:t>15</a:t>
            </a:fld>
            <a:endParaRPr lang="en-US"/>
          </a:p>
        </p:txBody>
      </p:sp>
      <p:sp>
        <p:nvSpPr>
          <p:cNvPr id="3" name="Date Placeholder 2"/>
          <p:cNvSpPr>
            <a:spLocks noGrp="1"/>
          </p:cNvSpPr>
          <p:nvPr>
            <p:ph type="dt" sz="half" idx="10"/>
          </p:nvPr>
        </p:nvSpPr>
        <p:spPr/>
        <p:txBody>
          <a:bodyPr/>
          <a:lstStyle/>
          <a:p>
            <a:fld id="{F721BDAA-2AF2-49FD-B375-BE9C33E5845E}" type="datetime1">
              <a:rPr lang="en-GB" smtClean="0"/>
              <a:t>04/02/2016</a:t>
            </a:fld>
            <a:endParaRPr lang="en-US"/>
          </a:p>
        </p:txBody>
      </p:sp>
    </p:spTree>
    <p:extLst>
      <p:ext uri="{BB962C8B-B14F-4D97-AF65-F5344CB8AC3E}">
        <p14:creationId xmlns:p14="http://schemas.microsoft.com/office/powerpoint/2010/main" val="42462439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8720" y="527605"/>
            <a:ext cx="6566315" cy="916230"/>
          </a:xfrm>
        </p:spPr>
        <p:txBody>
          <a:bodyPr>
            <a:normAutofit/>
          </a:bodyPr>
          <a:lstStyle/>
          <a:p>
            <a:r>
              <a:rPr lang="en-US" dirty="0" smtClean="0"/>
              <a:t>Contacts</a:t>
            </a:r>
            <a:endParaRPr lang="en-GB" dirty="0"/>
          </a:p>
        </p:txBody>
      </p:sp>
      <p:sp>
        <p:nvSpPr>
          <p:cNvPr id="4" name="Content Placeholder 2"/>
          <p:cNvSpPr>
            <a:spLocks noGrp="1"/>
          </p:cNvSpPr>
          <p:nvPr>
            <p:ph idx="1"/>
          </p:nvPr>
        </p:nvSpPr>
        <p:spPr>
          <a:xfrm>
            <a:off x="754375" y="2208884"/>
            <a:ext cx="3817626" cy="3510691"/>
          </a:xfrm>
        </p:spPr>
        <p:txBody>
          <a:bodyPr>
            <a:noAutofit/>
          </a:bodyPr>
          <a:lstStyle/>
          <a:p>
            <a:pPr marL="0" indent="0">
              <a:buNone/>
            </a:pPr>
            <a:r>
              <a:rPr lang="en-US" sz="2000" b="1" dirty="0" smtClean="0">
                <a:solidFill>
                  <a:schemeClr val="accent1"/>
                </a:solidFill>
              </a:rPr>
              <a:t>Main Office</a:t>
            </a:r>
          </a:p>
          <a:p>
            <a:pPr marL="0" indent="0">
              <a:buNone/>
            </a:pPr>
            <a:r>
              <a:rPr lang="en-US" sz="2000" dirty="0" smtClean="0"/>
              <a:t>Alberto Prosperi –  Global Director</a:t>
            </a:r>
          </a:p>
          <a:p>
            <a:pPr marL="0" indent="0">
              <a:buNone/>
            </a:pPr>
            <a:r>
              <a:rPr lang="en-US" sz="2000" dirty="0" smtClean="0"/>
              <a:t>Email: ap@tkonsult.net</a:t>
            </a:r>
          </a:p>
          <a:p>
            <a:pPr marL="0" indent="0">
              <a:buNone/>
            </a:pPr>
            <a:r>
              <a:rPr lang="en-US" sz="2000" dirty="0" smtClean="0"/>
              <a:t>Tel: Europe: +44 7817 611 096</a:t>
            </a:r>
          </a:p>
          <a:p>
            <a:pPr marL="0" indent="0">
              <a:buNone/>
            </a:pPr>
            <a:r>
              <a:rPr lang="en-US" sz="2000" dirty="0"/>
              <a:t> </a:t>
            </a:r>
            <a:r>
              <a:rPr lang="en-US" sz="2000" dirty="0" smtClean="0"/>
              <a:t>                     +33 6 23 31 03 71</a:t>
            </a:r>
          </a:p>
          <a:p>
            <a:pPr marL="0" indent="0">
              <a:buNone/>
            </a:pPr>
            <a:r>
              <a:rPr lang="en-US" sz="2000" dirty="0"/>
              <a:t> </a:t>
            </a:r>
            <a:r>
              <a:rPr lang="en-US" sz="2000" dirty="0" smtClean="0"/>
              <a:t>      Middle East: + 971 231 0741</a:t>
            </a:r>
          </a:p>
          <a:p>
            <a:pPr marL="0" indent="0">
              <a:buNone/>
            </a:pPr>
            <a:r>
              <a:rPr lang="en-US" sz="2000" dirty="0"/>
              <a:t> </a:t>
            </a:r>
            <a:r>
              <a:rPr lang="en-US" sz="2000" dirty="0" smtClean="0"/>
              <a:t>      USA: + 1 214 838 9458</a:t>
            </a:r>
          </a:p>
          <a:p>
            <a:pPr marL="0" indent="0">
              <a:buNone/>
            </a:pPr>
            <a:r>
              <a:rPr lang="en-US" sz="2000" dirty="0" smtClean="0"/>
              <a:t>Email: ap@TKonsult.net</a:t>
            </a:r>
          </a:p>
          <a:p>
            <a:pPr marL="0" indent="0">
              <a:buNone/>
            </a:pPr>
            <a:r>
              <a:rPr lang="en-US" sz="2000" dirty="0" smtClean="0"/>
              <a:t>Skype: alberto186</a:t>
            </a:r>
          </a:p>
          <a:p>
            <a:pPr marL="0" indent="0">
              <a:buNone/>
            </a:pPr>
            <a:r>
              <a:rPr lang="en-US" sz="2000" dirty="0" smtClean="0"/>
              <a:t>Web site: www.tkonsult.net</a:t>
            </a:r>
          </a:p>
          <a:p>
            <a:pPr marL="0" indent="0">
              <a:buNone/>
            </a:pPr>
            <a:r>
              <a:rPr lang="en-US" sz="2000" dirty="0" smtClean="0"/>
              <a:t>		</a:t>
            </a:r>
            <a:endParaRPr lang="en-GB" sz="2000" dirty="0"/>
          </a:p>
        </p:txBody>
      </p:sp>
      <p:sp>
        <p:nvSpPr>
          <p:cNvPr id="3" name="AutoShape 2" descr="Résultat de recherche d'images pour &quot;turkey flag&quot;"/>
          <p:cNvSpPr>
            <a:spLocks noChangeAspect="1" noChangeArrowheads="1"/>
          </p:cNvSpPr>
          <p:nvPr/>
        </p:nvSpPr>
        <p:spPr bwMode="auto">
          <a:xfrm>
            <a:off x="-31750" y="-136525"/>
            <a:ext cx="1285875" cy="857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descr="Résultat de recherche d'images pour &quot;turkey flag&quot;"/>
          <p:cNvSpPr>
            <a:spLocks noChangeAspect="1" noChangeArrowheads="1"/>
          </p:cNvSpPr>
          <p:nvPr/>
        </p:nvSpPr>
        <p:spPr bwMode="auto">
          <a:xfrm>
            <a:off x="120650" y="15875"/>
            <a:ext cx="1285875" cy="857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Slide Number Placeholder 7"/>
          <p:cNvSpPr>
            <a:spLocks noGrp="1"/>
          </p:cNvSpPr>
          <p:nvPr>
            <p:ph type="sldNum" sz="quarter" idx="12"/>
          </p:nvPr>
        </p:nvSpPr>
        <p:spPr/>
        <p:txBody>
          <a:bodyPr/>
          <a:lstStyle/>
          <a:p>
            <a:fld id="{B82CCC60-E8CD-4174-8B1A-7DF615B22EEF}" type="slidenum">
              <a:rPr lang="en-US" smtClean="0"/>
              <a:pPr/>
              <a:t>16</a:t>
            </a:fld>
            <a:endParaRPr lang="en-US"/>
          </a:p>
        </p:txBody>
      </p:sp>
      <p:sp>
        <p:nvSpPr>
          <p:cNvPr id="5" name="Date Placeholder 4"/>
          <p:cNvSpPr>
            <a:spLocks noGrp="1"/>
          </p:cNvSpPr>
          <p:nvPr>
            <p:ph type="dt" sz="half" idx="10"/>
          </p:nvPr>
        </p:nvSpPr>
        <p:spPr/>
        <p:txBody>
          <a:bodyPr/>
          <a:lstStyle/>
          <a:p>
            <a:fld id="{D2328506-2223-481C-BB2D-33C0CB21FDC7}" type="datetime1">
              <a:rPr lang="en-GB" smtClean="0"/>
              <a:t>04/02/2016</a:t>
            </a:fld>
            <a:endParaRPr lang="en-US"/>
          </a:p>
        </p:txBody>
      </p:sp>
    </p:spTree>
    <p:extLst>
      <p:ext uri="{BB962C8B-B14F-4D97-AF65-F5344CB8AC3E}">
        <p14:creationId xmlns:p14="http://schemas.microsoft.com/office/powerpoint/2010/main" val="3990631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Why </a:t>
            </a:r>
            <a:r>
              <a:rPr lang="en-GB" dirty="0" err="1" smtClean="0"/>
              <a:t>TKonsult</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smtClean="0"/>
              <a:t>Because we are different…</a:t>
            </a:r>
          </a:p>
          <a:p>
            <a:pPr marL="0" indent="0">
              <a:buNone/>
            </a:pPr>
            <a:r>
              <a:rPr lang="en-GB" dirty="0" smtClean="0"/>
              <a:t>First, because we are the only international </a:t>
            </a:r>
            <a:r>
              <a:rPr lang="en-GB" dirty="0" err="1" smtClean="0"/>
              <a:t>telco</a:t>
            </a:r>
            <a:r>
              <a:rPr lang="en-GB" dirty="0" smtClean="0"/>
              <a:t> consultancy 100% focused on business/commercial solutions. For us this critical part of your business is not a side show, it is our core offer.</a:t>
            </a:r>
          </a:p>
          <a:p>
            <a:pPr marL="0" indent="0">
              <a:buNone/>
            </a:pPr>
            <a:r>
              <a:rPr lang="en-GB" dirty="0" smtClean="0"/>
              <a:t>And then, because we are willing to share the risks that every project implies. We offer authentic win-win proposals with agreed, clear and measurable objectives </a:t>
            </a:r>
            <a:r>
              <a:rPr lang="en-GB" dirty="0" smtClean="0"/>
              <a:t>on revenue share bases. No cost. No Risk</a:t>
            </a:r>
            <a:endParaRPr lang="en-GB" dirty="0"/>
          </a:p>
        </p:txBody>
      </p:sp>
      <p:sp>
        <p:nvSpPr>
          <p:cNvPr id="4" name="Slide Number Placeholder 3"/>
          <p:cNvSpPr>
            <a:spLocks noGrp="1"/>
          </p:cNvSpPr>
          <p:nvPr>
            <p:ph type="sldNum" sz="quarter" idx="12"/>
          </p:nvPr>
        </p:nvSpPr>
        <p:spPr/>
        <p:txBody>
          <a:bodyPr/>
          <a:lstStyle/>
          <a:p>
            <a:fld id="{B82CCC60-E8CD-4174-8B1A-7DF615B22EEF}" type="slidenum">
              <a:rPr lang="en-US" smtClean="0"/>
              <a:pPr/>
              <a:t>2</a:t>
            </a:fld>
            <a:endParaRPr lang="en-US"/>
          </a:p>
        </p:txBody>
      </p:sp>
      <p:sp>
        <p:nvSpPr>
          <p:cNvPr id="5" name="Date Placeholder 4"/>
          <p:cNvSpPr>
            <a:spLocks noGrp="1"/>
          </p:cNvSpPr>
          <p:nvPr>
            <p:ph type="dt" sz="half" idx="10"/>
          </p:nvPr>
        </p:nvSpPr>
        <p:spPr/>
        <p:txBody>
          <a:bodyPr/>
          <a:lstStyle/>
          <a:p>
            <a:fld id="{CCB86E5F-6311-4610-B861-BC862EC2C224}" type="datetime1">
              <a:rPr lang="en-GB" smtClean="0"/>
              <a:t>04/02/2016</a:t>
            </a:fld>
            <a:endParaRPr lang="en-US"/>
          </a:p>
        </p:txBody>
      </p:sp>
    </p:spTree>
    <p:extLst>
      <p:ext uri="{BB962C8B-B14F-4D97-AF65-F5344CB8AC3E}">
        <p14:creationId xmlns:p14="http://schemas.microsoft.com/office/powerpoint/2010/main" val="4023240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1425" y="833015"/>
            <a:ext cx="6566315" cy="610820"/>
          </a:xfrm>
        </p:spPr>
        <p:txBody>
          <a:bodyPr>
            <a:normAutofit fontScale="90000"/>
          </a:bodyPr>
          <a:lstStyle/>
          <a:p>
            <a:r>
              <a:rPr lang="en-US" dirty="0">
                <a:solidFill>
                  <a:srgbClr val="FFFFFF"/>
                </a:solidFill>
                <a:cs typeface="Miriam" panose="020B0502050101010101" pitchFamily="34" charset="-79"/>
              </a:rPr>
              <a:t>Concept, Value Proposition and Mission Statement</a:t>
            </a:r>
            <a:r>
              <a:rPr lang="en-US" b="1" dirty="0">
                <a:solidFill>
                  <a:srgbClr val="FFFFFF"/>
                </a:solidFill>
                <a:cs typeface="Miriam" panose="020B0502050101010101" pitchFamily="34" charset="-79"/>
              </a:rPr>
              <a:t/>
            </a:r>
            <a:br>
              <a:rPr lang="en-US" b="1" dirty="0">
                <a:solidFill>
                  <a:srgbClr val="FFFFFF"/>
                </a:solidFill>
                <a:cs typeface="Miriam" panose="020B0502050101010101" pitchFamily="34" charset="-79"/>
              </a:rPr>
            </a:br>
            <a:endParaRPr lang="en-US" dirty="0"/>
          </a:p>
        </p:txBody>
      </p:sp>
      <p:sp>
        <p:nvSpPr>
          <p:cNvPr id="4" name="Content Placeholder 3"/>
          <p:cNvSpPr>
            <a:spLocks noGrp="1"/>
          </p:cNvSpPr>
          <p:nvPr>
            <p:ph idx="1"/>
          </p:nvPr>
        </p:nvSpPr>
        <p:spPr>
          <a:xfrm>
            <a:off x="2128720" y="2207360"/>
            <a:ext cx="6413610" cy="4053545"/>
          </a:xfrm>
        </p:spPr>
        <p:txBody>
          <a:bodyPr>
            <a:normAutofit fontScale="62500" lnSpcReduction="20000"/>
          </a:bodyPr>
          <a:lstStyle/>
          <a:p>
            <a:pPr algn="just">
              <a:spcBef>
                <a:spcPct val="75000"/>
              </a:spcBef>
              <a:buClr>
                <a:srgbClr val="A50021"/>
              </a:buClr>
              <a:defRPr/>
            </a:pPr>
            <a:r>
              <a:rPr lang="en-US" b="1" dirty="0" err="1" smtClean="0">
                <a:solidFill>
                  <a:schemeClr val="accent1">
                    <a:lumMod val="75000"/>
                  </a:schemeClr>
                </a:solidFill>
                <a:cs typeface="Miriam" panose="020B0502050101010101" pitchFamily="34" charset="-79"/>
              </a:rPr>
              <a:t>TKonsult</a:t>
            </a:r>
            <a:r>
              <a:rPr lang="en-US" dirty="0" smtClean="0">
                <a:cs typeface="Miriam" panose="020B0502050101010101" pitchFamily="34" charset="-79"/>
              </a:rPr>
              <a:t> </a:t>
            </a:r>
            <a:r>
              <a:rPr lang="en-US" dirty="0">
                <a:solidFill>
                  <a:srgbClr val="157FFF"/>
                </a:solidFill>
                <a:cs typeface="Miriam" panose="020B0502050101010101" pitchFamily="34" charset="-79"/>
              </a:rPr>
              <a:t>brings together </a:t>
            </a:r>
            <a:r>
              <a:rPr lang="en-US" dirty="0" smtClean="0">
                <a:solidFill>
                  <a:srgbClr val="157FFF"/>
                </a:solidFill>
                <a:cs typeface="Miriam" panose="020B0502050101010101" pitchFamily="34" charset="-79"/>
              </a:rPr>
              <a:t>a </a:t>
            </a:r>
            <a:r>
              <a:rPr lang="en-US" dirty="0">
                <a:solidFill>
                  <a:srgbClr val="157FFF"/>
                </a:solidFill>
                <a:cs typeface="Miriam" panose="020B0502050101010101" pitchFamily="34" charset="-79"/>
              </a:rPr>
              <a:t>small  group of highly qualified  international telecoms consultants with more than twenty years expertise in the industry.</a:t>
            </a:r>
          </a:p>
          <a:p>
            <a:pPr algn="just">
              <a:spcBef>
                <a:spcPct val="75000"/>
              </a:spcBef>
              <a:buClr>
                <a:srgbClr val="A50021"/>
              </a:buClr>
              <a:defRPr/>
            </a:pPr>
            <a:r>
              <a:rPr lang="en-US" b="1" dirty="0" err="1">
                <a:solidFill>
                  <a:schemeClr val="accent1">
                    <a:lumMod val="75000"/>
                  </a:schemeClr>
                </a:solidFill>
                <a:cs typeface="Miriam" panose="020B0502050101010101" pitchFamily="34" charset="-79"/>
              </a:rPr>
              <a:t>T</a:t>
            </a:r>
            <a:r>
              <a:rPr lang="en-US" b="1" dirty="0" err="1" smtClean="0">
                <a:solidFill>
                  <a:schemeClr val="accent1">
                    <a:lumMod val="75000"/>
                  </a:schemeClr>
                </a:solidFill>
                <a:cs typeface="Miriam" panose="020B0502050101010101" pitchFamily="34" charset="-79"/>
              </a:rPr>
              <a:t>Konsult</a:t>
            </a:r>
            <a:r>
              <a:rPr lang="en-US" dirty="0" smtClean="0">
                <a:solidFill>
                  <a:srgbClr val="157FFF"/>
                </a:solidFill>
                <a:cs typeface="Miriam" panose="020B0502050101010101" pitchFamily="34" charset="-79"/>
              </a:rPr>
              <a:t> is able </a:t>
            </a:r>
            <a:r>
              <a:rPr lang="en-US" dirty="0">
                <a:solidFill>
                  <a:srgbClr val="157FFF"/>
                </a:solidFill>
                <a:cs typeface="Miriam" panose="020B0502050101010101" pitchFamily="34" charset="-79"/>
              </a:rPr>
              <a:t>to offer unmatched focal expertise through our unique ability to work </a:t>
            </a:r>
            <a:r>
              <a:rPr lang="en-US" dirty="0" smtClean="0">
                <a:solidFill>
                  <a:srgbClr val="157FFF"/>
                </a:solidFill>
                <a:cs typeface="Miriam" panose="020B0502050101010101" pitchFamily="34" charset="-79"/>
              </a:rPr>
              <a:t>in </a:t>
            </a:r>
            <a:r>
              <a:rPr lang="en-US" dirty="0">
                <a:solidFill>
                  <a:srgbClr val="157FFF"/>
                </a:solidFill>
                <a:cs typeface="Miriam" panose="020B0502050101010101" pitchFamily="34" charset="-79"/>
              </a:rPr>
              <a:t>and understand emergent markets </a:t>
            </a:r>
            <a:r>
              <a:rPr lang="en-US" dirty="0" smtClean="0">
                <a:solidFill>
                  <a:srgbClr val="157FFF"/>
                </a:solidFill>
                <a:cs typeface="Miriam" panose="020B0502050101010101" pitchFamily="34" charset="-79"/>
              </a:rPr>
              <a:t>and </a:t>
            </a:r>
            <a:r>
              <a:rPr lang="en-US" dirty="0">
                <a:solidFill>
                  <a:srgbClr val="157FFF"/>
                </a:solidFill>
                <a:cs typeface="Miriam" panose="020B0502050101010101" pitchFamily="34" charset="-79"/>
              </a:rPr>
              <a:t>cultures thanks to our rooster of international </a:t>
            </a:r>
            <a:r>
              <a:rPr lang="en-US" dirty="0" smtClean="0">
                <a:solidFill>
                  <a:srgbClr val="157FFF"/>
                </a:solidFill>
                <a:cs typeface="Miriam" panose="020B0502050101010101" pitchFamily="34" charset="-79"/>
              </a:rPr>
              <a:t>consultants through which </a:t>
            </a:r>
            <a:r>
              <a:rPr lang="en-US" dirty="0">
                <a:solidFill>
                  <a:srgbClr val="157FFF"/>
                </a:solidFill>
                <a:cs typeface="Miriam" panose="020B0502050101010101" pitchFamily="34" charset="-79"/>
              </a:rPr>
              <a:t>we aim to translate our client’s strategic objectives into cogent, coherent and feasible plans, and to drive those plans to successful execution.</a:t>
            </a:r>
          </a:p>
          <a:p>
            <a:pPr algn="just">
              <a:lnSpc>
                <a:spcPct val="90000"/>
              </a:lnSpc>
              <a:spcBef>
                <a:spcPct val="50000"/>
              </a:spcBef>
              <a:defRPr/>
            </a:pPr>
            <a:r>
              <a:rPr lang="en-GB" b="1" dirty="0" err="1" smtClean="0">
                <a:solidFill>
                  <a:schemeClr val="accent1">
                    <a:lumMod val="75000"/>
                  </a:schemeClr>
                </a:solidFill>
                <a:cs typeface="Miriam" panose="020B0502050101010101" pitchFamily="34" charset="-79"/>
              </a:rPr>
              <a:t>TKonsult</a:t>
            </a:r>
            <a:r>
              <a:rPr lang="en-GB" b="1" dirty="0" smtClean="0">
                <a:solidFill>
                  <a:schemeClr val="accent6"/>
                </a:solidFill>
                <a:cs typeface="Miriam" panose="020B0502050101010101" pitchFamily="34" charset="-79"/>
              </a:rPr>
              <a:t> </a:t>
            </a:r>
            <a:r>
              <a:rPr lang="en-GB" dirty="0">
                <a:solidFill>
                  <a:srgbClr val="157FFF"/>
                </a:solidFill>
                <a:cs typeface="Miriam" panose="020B0502050101010101" pitchFamily="34" charset="-79"/>
              </a:rPr>
              <a:t>is a telecoms consultancy delivering tangible results through pragmatic solutions, utilising knowledge gained in multiple international telecoms markets and focusing on companies aiming, like us, to succeed. </a:t>
            </a:r>
            <a:endParaRPr lang="en-GB" dirty="0" smtClean="0">
              <a:solidFill>
                <a:srgbClr val="157FFF"/>
              </a:solidFill>
              <a:cs typeface="Miriam" panose="020B0502050101010101" pitchFamily="34" charset="-79"/>
            </a:endParaRPr>
          </a:p>
          <a:p>
            <a:pPr algn="just">
              <a:lnSpc>
                <a:spcPct val="90000"/>
              </a:lnSpc>
              <a:spcBef>
                <a:spcPct val="50000"/>
              </a:spcBef>
              <a:defRPr/>
            </a:pPr>
            <a:r>
              <a:rPr lang="en-US" b="1" dirty="0" err="1" smtClean="0">
                <a:solidFill>
                  <a:schemeClr val="accent1">
                    <a:lumMod val="75000"/>
                  </a:schemeClr>
                </a:solidFill>
                <a:cs typeface="Miriam" panose="020B0502050101010101" pitchFamily="34" charset="-79"/>
              </a:rPr>
              <a:t>TKonsult</a:t>
            </a:r>
            <a:r>
              <a:rPr lang="en-US" dirty="0" smtClean="0">
                <a:solidFill>
                  <a:schemeClr val="tx2"/>
                </a:solidFill>
                <a:cs typeface="Miriam" panose="020B0502050101010101" pitchFamily="34" charset="-79"/>
              </a:rPr>
              <a:t> </a:t>
            </a:r>
            <a:r>
              <a:rPr lang="en-US" dirty="0">
                <a:solidFill>
                  <a:srgbClr val="157FFF"/>
                </a:solidFill>
                <a:cs typeface="Miriam" panose="020B0502050101010101" pitchFamily="34" charset="-79"/>
              </a:rPr>
              <a:t>has partnered with some of the most innovative </a:t>
            </a:r>
            <a:r>
              <a:rPr lang="en-US" dirty="0" smtClean="0">
                <a:solidFill>
                  <a:srgbClr val="157FFF"/>
                </a:solidFill>
                <a:cs typeface="Miriam" panose="020B0502050101010101" pitchFamily="34" charset="-79"/>
              </a:rPr>
              <a:t>vendors and suppliers </a:t>
            </a:r>
            <a:r>
              <a:rPr lang="en-US" dirty="0">
                <a:solidFill>
                  <a:srgbClr val="157FFF"/>
                </a:solidFill>
                <a:cs typeface="Miriam" panose="020B0502050101010101" pitchFamily="34" charset="-79"/>
              </a:rPr>
              <a:t>to complement its portfolio with the provision of cutting edge technologies and services</a:t>
            </a:r>
            <a:r>
              <a:rPr lang="en-US" dirty="0" smtClean="0">
                <a:solidFill>
                  <a:srgbClr val="157FFF"/>
                </a:solidFill>
                <a:cs typeface="Miriam" panose="020B0502050101010101" pitchFamily="34" charset="-79"/>
              </a:rPr>
              <a:t>.</a:t>
            </a:r>
            <a:endParaRPr lang="en-GB" dirty="0"/>
          </a:p>
        </p:txBody>
      </p:sp>
      <p:sp>
        <p:nvSpPr>
          <p:cNvPr id="5" name="TextBox 4"/>
          <p:cNvSpPr txBox="1"/>
          <p:nvPr/>
        </p:nvSpPr>
        <p:spPr>
          <a:xfrm>
            <a:off x="601670" y="3123590"/>
            <a:ext cx="1221640" cy="3054100"/>
          </a:xfrm>
          <a:prstGeom prst="rect">
            <a:avLst/>
          </a:prstGeom>
          <a:gradFill flip="none" rotWithShape="1">
            <a:gsLst>
              <a:gs pos="0">
                <a:srgbClr val="F7E289">
                  <a:tint val="66000"/>
                  <a:satMod val="160000"/>
                </a:srgbClr>
              </a:gs>
              <a:gs pos="50000">
                <a:srgbClr val="F7E289">
                  <a:tint val="44500"/>
                  <a:satMod val="160000"/>
                </a:srgbClr>
              </a:gs>
              <a:gs pos="100000">
                <a:srgbClr val="F7E289">
                  <a:tint val="23500"/>
                  <a:satMod val="160000"/>
                </a:srgbClr>
              </a:gs>
            </a:gsLst>
            <a:lin ang="10800000" scaled="1"/>
            <a:tileRect/>
          </a:gradFill>
        </p:spPr>
        <p:txBody>
          <a:bodyPr wrap="square" rtlCol="0">
            <a:spAutoFit/>
          </a:bodyPr>
          <a:lstStyle/>
          <a:p>
            <a:endParaRPr lang="en-GB" dirty="0"/>
          </a:p>
        </p:txBody>
      </p:sp>
      <p:sp>
        <p:nvSpPr>
          <p:cNvPr id="6" name="TextBox 5"/>
          <p:cNvSpPr txBox="1"/>
          <p:nvPr/>
        </p:nvSpPr>
        <p:spPr>
          <a:xfrm>
            <a:off x="678022" y="3619588"/>
            <a:ext cx="1068935" cy="2062103"/>
          </a:xfrm>
          <a:prstGeom prst="rect">
            <a:avLst/>
          </a:prstGeom>
          <a:noFill/>
        </p:spPr>
        <p:txBody>
          <a:bodyPr wrap="square" rtlCol="0">
            <a:spAutoFit/>
          </a:bodyPr>
          <a:lstStyle/>
          <a:p>
            <a:pPr algn="ctr"/>
            <a:r>
              <a:rPr lang="en-US" sz="1600" b="1" dirty="0" smtClean="0">
                <a:solidFill>
                  <a:schemeClr val="accent6"/>
                </a:solidFill>
              </a:rPr>
              <a:t>Honesty</a:t>
            </a:r>
          </a:p>
          <a:p>
            <a:pPr algn="ctr"/>
            <a:r>
              <a:rPr lang="en-US" sz="1600" b="1" dirty="0" smtClean="0">
                <a:solidFill>
                  <a:schemeClr val="accent6"/>
                </a:solidFill>
              </a:rPr>
              <a:t>+</a:t>
            </a:r>
          </a:p>
          <a:p>
            <a:pPr algn="ctr"/>
            <a:r>
              <a:rPr lang="en-US" sz="1600" b="1" dirty="0" smtClean="0">
                <a:solidFill>
                  <a:schemeClr val="accent6"/>
                </a:solidFill>
              </a:rPr>
              <a:t>Expertise</a:t>
            </a:r>
          </a:p>
          <a:p>
            <a:pPr algn="ctr"/>
            <a:r>
              <a:rPr lang="en-US" sz="1600" b="1" dirty="0" smtClean="0">
                <a:solidFill>
                  <a:schemeClr val="accent6"/>
                </a:solidFill>
              </a:rPr>
              <a:t>+</a:t>
            </a:r>
          </a:p>
          <a:p>
            <a:pPr algn="ctr"/>
            <a:r>
              <a:rPr lang="en-US" sz="1600" b="1" dirty="0" smtClean="0">
                <a:solidFill>
                  <a:schemeClr val="accent6"/>
                </a:solidFill>
              </a:rPr>
              <a:t>Hard work</a:t>
            </a:r>
          </a:p>
          <a:p>
            <a:pPr algn="ctr"/>
            <a:r>
              <a:rPr lang="en-US" sz="1600" b="1" dirty="0" smtClean="0">
                <a:solidFill>
                  <a:schemeClr val="accent6"/>
                </a:solidFill>
              </a:rPr>
              <a:t>=</a:t>
            </a:r>
          </a:p>
          <a:p>
            <a:pPr algn="ctr"/>
            <a:r>
              <a:rPr lang="en-US" sz="1600" b="1" dirty="0" smtClean="0">
                <a:solidFill>
                  <a:schemeClr val="accent6"/>
                </a:solidFill>
              </a:rPr>
              <a:t>Tangible</a:t>
            </a:r>
          </a:p>
          <a:p>
            <a:pPr algn="ctr"/>
            <a:r>
              <a:rPr lang="en-US" sz="1600" b="1" dirty="0" smtClean="0">
                <a:solidFill>
                  <a:schemeClr val="accent6"/>
                </a:solidFill>
              </a:rPr>
              <a:t>Results</a:t>
            </a:r>
            <a:endParaRPr lang="en-GB" sz="1600" b="1" dirty="0">
              <a:solidFill>
                <a:schemeClr val="accent6"/>
              </a:solidFill>
            </a:endParaRPr>
          </a:p>
        </p:txBody>
      </p:sp>
      <p:sp>
        <p:nvSpPr>
          <p:cNvPr id="3" name="Slide Number Placeholder 2"/>
          <p:cNvSpPr>
            <a:spLocks noGrp="1"/>
          </p:cNvSpPr>
          <p:nvPr>
            <p:ph type="sldNum" sz="quarter" idx="12"/>
          </p:nvPr>
        </p:nvSpPr>
        <p:spPr/>
        <p:txBody>
          <a:bodyPr/>
          <a:lstStyle/>
          <a:p>
            <a:fld id="{B82CCC60-E8CD-4174-8B1A-7DF615B22EEF}" type="slidenum">
              <a:rPr lang="en-US" smtClean="0"/>
              <a:pPr/>
              <a:t>3</a:t>
            </a:fld>
            <a:endParaRPr lang="en-US"/>
          </a:p>
        </p:txBody>
      </p:sp>
      <p:sp>
        <p:nvSpPr>
          <p:cNvPr id="7" name="Date Placeholder 6"/>
          <p:cNvSpPr>
            <a:spLocks noGrp="1"/>
          </p:cNvSpPr>
          <p:nvPr>
            <p:ph type="dt" sz="half" idx="10"/>
          </p:nvPr>
        </p:nvSpPr>
        <p:spPr/>
        <p:txBody>
          <a:bodyPr/>
          <a:lstStyle/>
          <a:p>
            <a:fld id="{BBB43830-7BAD-4E61-85F0-34E8B3337219}" type="datetime1">
              <a:rPr lang="en-GB" smtClean="0"/>
              <a:t>04/02/2016</a:t>
            </a:fld>
            <a:endParaRPr lang="en-US"/>
          </a:p>
        </p:txBody>
      </p:sp>
    </p:spTree>
    <p:extLst>
      <p:ext uri="{BB962C8B-B14F-4D97-AF65-F5344CB8AC3E}">
        <p14:creationId xmlns:p14="http://schemas.microsoft.com/office/powerpoint/2010/main" val="4103309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Methodology</a:t>
            </a:r>
            <a:endParaRPr lang="en-GB" dirty="0"/>
          </a:p>
        </p:txBody>
      </p:sp>
      <p:graphicFrame>
        <p:nvGraphicFramePr>
          <p:cNvPr id="4" name="Diagram 3"/>
          <p:cNvGraphicFramePr/>
          <p:nvPr>
            <p:extLst>
              <p:ext uri="{D42A27DB-BD31-4B8C-83A1-F6EECF244321}">
                <p14:modId xmlns:p14="http://schemas.microsoft.com/office/powerpoint/2010/main" val="3580844723"/>
              </p:ext>
            </p:extLst>
          </p:nvPr>
        </p:nvGraphicFramePr>
        <p:xfrm>
          <a:off x="830727" y="2054655"/>
          <a:ext cx="7482545"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B82CCC60-E8CD-4174-8B1A-7DF615B22EEF}" type="slidenum">
              <a:rPr lang="en-US" smtClean="0"/>
              <a:pPr/>
              <a:t>4</a:t>
            </a:fld>
            <a:endParaRPr lang="en-US"/>
          </a:p>
        </p:txBody>
      </p:sp>
      <p:sp>
        <p:nvSpPr>
          <p:cNvPr id="5" name="Date Placeholder 4"/>
          <p:cNvSpPr>
            <a:spLocks noGrp="1"/>
          </p:cNvSpPr>
          <p:nvPr>
            <p:ph type="dt" sz="half" idx="10"/>
          </p:nvPr>
        </p:nvSpPr>
        <p:spPr/>
        <p:txBody>
          <a:bodyPr/>
          <a:lstStyle/>
          <a:p>
            <a:fld id="{12AF9388-406C-4483-B18B-103AE9F14AEC}" type="datetime1">
              <a:rPr lang="en-GB" smtClean="0"/>
              <a:t>04/02/2016</a:t>
            </a:fld>
            <a:endParaRPr lang="en-US"/>
          </a:p>
        </p:txBody>
      </p:sp>
    </p:spTree>
    <p:extLst>
      <p:ext uri="{BB962C8B-B14F-4D97-AF65-F5344CB8AC3E}">
        <p14:creationId xmlns:p14="http://schemas.microsoft.com/office/powerpoint/2010/main" val="1698028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Our Proposal</a:t>
            </a:r>
            <a:endParaRPr lang="en-US" dirty="0"/>
          </a:p>
        </p:txBody>
      </p:sp>
      <p:sp>
        <p:nvSpPr>
          <p:cNvPr id="2" name="Slide Number Placeholder 1"/>
          <p:cNvSpPr>
            <a:spLocks noGrp="1"/>
          </p:cNvSpPr>
          <p:nvPr>
            <p:ph type="sldNum" sz="quarter" idx="12"/>
          </p:nvPr>
        </p:nvSpPr>
        <p:spPr/>
        <p:txBody>
          <a:bodyPr/>
          <a:lstStyle/>
          <a:p>
            <a:fld id="{B82CCC60-E8CD-4174-8B1A-7DF615B22EEF}" type="slidenum">
              <a:rPr lang="en-US" smtClean="0"/>
              <a:pPr/>
              <a:t>5</a:t>
            </a:fld>
            <a:endParaRPr lang="en-US"/>
          </a:p>
        </p:txBody>
      </p:sp>
      <p:sp>
        <p:nvSpPr>
          <p:cNvPr id="3" name="Date Placeholder 2"/>
          <p:cNvSpPr>
            <a:spLocks noGrp="1"/>
          </p:cNvSpPr>
          <p:nvPr>
            <p:ph type="dt" sz="half" idx="10"/>
          </p:nvPr>
        </p:nvSpPr>
        <p:spPr/>
        <p:txBody>
          <a:bodyPr/>
          <a:lstStyle/>
          <a:p>
            <a:fld id="{B9AE86E8-F70A-4A8E-9FC4-99E6D59422E3}" type="datetime1">
              <a:rPr lang="en-GB" smtClean="0"/>
              <a:t>04/02/2016</a:t>
            </a:fld>
            <a:endParaRPr lang="en-US"/>
          </a:p>
        </p:txBody>
      </p:sp>
      <p:sp>
        <p:nvSpPr>
          <p:cNvPr id="6" name="Down Arrow Callout 5"/>
          <p:cNvSpPr/>
          <p:nvPr/>
        </p:nvSpPr>
        <p:spPr>
          <a:xfrm>
            <a:off x="2159179" y="2054655"/>
            <a:ext cx="6566315" cy="1374345"/>
          </a:xfrm>
          <a:prstGeom prst="downArrow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3600" dirty="0" smtClean="0"/>
              <a:t>Marketing Support</a:t>
            </a:r>
            <a:endParaRPr lang="en-GB" sz="3600" dirty="0"/>
          </a:p>
        </p:txBody>
      </p:sp>
      <p:sp>
        <p:nvSpPr>
          <p:cNvPr id="8" name="Down Arrow Callout 7"/>
          <p:cNvSpPr/>
          <p:nvPr/>
        </p:nvSpPr>
        <p:spPr>
          <a:xfrm>
            <a:off x="2159178" y="3583992"/>
            <a:ext cx="6566315" cy="1374345"/>
          </a:xfrm>
          <a:prstGeom prst="downArrowCallou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GB" sz="2800" dirty="0" smtClean="0"/>
              <a:t>Increase Revenue, Market Share and Shareholder’s Value </a:t>
            </a:r>
            <a:endParaRPr lang="en-GB" sz="2800" dirty="0"/>
          </a:p>
        </p:txBody>
      </p:sp>
      <p:sp>
        <p:nvSpPr>
          <p:cNvPr id="10" name="Rectangle 9"/>
          <p:cNvSpPr/>
          <p:nvPr/>
        </p:nvSpPr>
        <p:spPr>
          <a:xfrm>
            <a:off x="2159178" y="5187394"/>
            <a:ext cx="6566315" cy="837591"/>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sz="2800" dirty="0" smtClean="0"/>
              <a:t>Through and innovative and unique product/service portfolio</a:t>
            </a:r>
            <a:endParaRPr lang="en-GB" sz="2800" dirty="0"/>
          </a:p>
        </p:txBody>
      </p:sp>
    </p:spTree>
    <p:extLst>
      <p:ext uri="{BB962C8B-B14F-4D97-AF65-F5344CB8AC3E}">
        <p14:creationId xmlns:p14="http://schemas.microsoft.com/office/powerpoint/2010/main" val="4170783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1425" y="527605"/>
            <a:ext cx="6566315" cy="916230"/>
          </a:xfrm>
        </p:spPr>
        <p:txBody>
          <a:bodyPr>
            <a:normAutofit/>
          </a:bodyPr>
          <a:lstStyle/>
          <a:p>
            <a:r>
              <a:rPr lang="en-US" dirty="0" smtClean="0"/>
              <a:t>Our Solutions – Your Portfolio</a:t>
            </a:r>
            <a:endParaRPr lang="en-GB" dirty="0"/>
          </a:p>
        </p:txBody>
      </p:sp>
      <p:sp>
        <p:nvSpPr>
          <p:cNvPr id="4" name="Slide Number Placeholder 3"/>
          <p:cNvSpPr>
            <a:spLocks noGrp="1"/>
          </p:cNvSpPr>
          <p:nvPr>
            <p:ph type="sldNum" sz="quarter" idx="12"/>
          </p:nvPr>
        </p:nvSpPr>
        <p:spPr/>
        <p:txBody>
          <a:bodyPr/>
          <a:lstStyle/>
          <a:p>
            <a:fld id="{B82CCC60-E8CD-4174-8B1A-7DF615B22EEF}" type="slidenum">
              <a:rPr lang="en-US" smtClean="0"/>
              <a:pPr/>
              <a:t>6</a:t>
            </a:fld>
            <a:endParaRPr lang="en-US"/>
          </a:p>
        </p:txBody>
      </p:sp>
      <p:sp>
        <p:nvSpPr>
          <p:cNvPr id="6" name="Date Placeholder 5"/>
          <p:cNvSpPr>
            <a:spLocks noGrp="1"/>
          </p:cNvSpPr>
          <p:nvPr>
            <p:ph type="dt" sz="half" idx="10"/>
          </p:nvPr>
        </p:nvSpPr>
        <p:spPr/>
        <p:txBody>
          <a:bodyPr/>
          <a:lstStyle/>
          <a:p>
            <a:fld id="{9C359656-5B42-43EF-A395-7BFB953B0C50}" type="datetime1">
              <a:rPr lang="en-GB" smtClean="0"/>
              <a:t>04/02/2016</a:t>
            </a:fld>
            <a:endParaRPr lang="en-US"/>
          </a:p>
        </p:txBody>
      </p:sp>
      <p:sp>
        <p:nvSpPr>
          <p:cNvPr id="7" name="Footer Placeholder 6"/>
          <p:cNvSpPr>
            <a:spLocks noGrp="1"/>
          </p:cNvSpPr>
          <p:nvPr>
            <p:ph type="ftr" sz="quarter" idx="11"/>
          </p:nvPr>
        </p:nvSpPr>
        <p:spPr>
          <a:xfrm>
            <a:off x="1365195" y="6423385"/>
            <a:ext cx="6719019" cy="365125"/>
          </a:xfrm>
        </p:spPr>
        <p:txBody>
          <a:bodyPr/>
          <a:lstStyle/>
          <a:p>
            <a:r>
              <a:rPr lang="en-US" dirty="0" smtClean="0"/>
              <a:t>We will be happy to provide detailed information about any of the mentioned bullets-points</a:t>
            </a:r>
            <a:endParaRPr lang="en-US" dirty="0"/>
          </a:p>
        </p:txBody>
      </p:sp>
      <p:graphicFrame>
        <p:nvGraphicFramePr>
          <p:cNvPr id="8" name="Diagram 7"/>
          <p:cNvGraphicFramePr/>
          <p:nvPr>
            <p:extLst>
              <p:ext uri="{D42A27DB-BD31-4B8C-83A1-F6EECF244321}">
                <p14:modId xmlns:p14="http://schemas.microsoft.com/office/powerpoint/2010/main" val="2815144996"/>
              </p:ext>
            </p:extLst>
          </p:nvPr>
        </p:nvGraphicFramePr>
        <p:xfrm>
          <a:off x="754375" y="1834575"/>
          <a:ext cx="7932425" cy="44547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65983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8721" y="680310"/>
            <a:ext cx="6719020" cy="610820"/>
          </a:xfrm>
        </p:spPr>
        <p:txBody>
          <a:bodyPr>
            <a:noAutofit/>
          </a:bodyPr>
          <a:lstStyle/>
          <a:p>
            <a:r>
              <a:rPr lang="en-GB" dirty="0" smtClean="0"/>
              <a:t>Our proposal</a:t>
            </a:r>
            <a:endParaRPr lang="en-GB" dirty="0"/>
          </a:p>
        </p:txBody>
      </p:sp>
      <p:sp>
        <p:nvSpPr>
          <p:cNvPr id="3" name="Slide Number Placeholder 2"/>
          <p:cNvSpPr>
            <a:spLocks noGrp="1"/>
          </p:cNvSpPr>
          <p:nvPr>
            <p:ph type="sldNum" sz="quarter" idx="12"/>
          </p:nvPr>
        </p:nvSpPr>
        <p:spPr/>
        <p:txBody>
          <a:bodyPr/>
          <a:lstStyle/>
          <a:p>
            <a:fld id="{B82CCC60-E8CD-4174-8B1A-7DF615B22EEF}" type="slidenum">
              <a:rPr lang="en-US" smtClean="0"/>
              <a:pPr/>
              <a:t>7</a:t>
            </a:fld>
            <a:endParaRPr lang="en-US"/>
          </a:p>
        </p:txBody>
      </p:sp>
      <p:sp>
        <p:nvSpPr>
          <p:cNvPr id="5" name="Date Placeholder 4"/>
          <p:cNvSpPr>
            <a:spLocks noGrp="1"/>
          </p:cNvSpPr>
          <p:nvPr>
            <p:ph type="dt" sz="half" idx="10"/>
          </p:nvPr>
        </p:nvSpPr>
        <p:spPr/>
        <p:txBody>
          <a:bodyPr/>
          <a:lstStyle/>
          <a:p>
            <a:fld id="{E0D3E9EF-14A1-4B00-88B8-0475AE76BBAA}" type="datetime1">
              <a:rPr lang="en-GB" smtClean="0"/>
              <a:t>04/02/2016</a:t>
            </a:fld>
            <a:endParaRPr lang="en-US"/>
          </a:p>
        </p:txBody>
      </p:sp>
      <p:sp>
        <p:nvSpPr>
          <p:cNvPr id="7" name="Footer Placeholder 6"/>
          <p:cNvSpPr>
            <a:spLocks noGrp="1"/>
          </p:cNvSpPr>
          <p:nvPr>
            <p:ph type="ftr" sz="quarter" idx="11"/>
          </p:nvPr>
        </p:nvSpPr>
        <p:spPr>
          <a:xfrm>
            <a:off x="1517900" y="6483100"/>
            <a:ext cx="6679396" cy="365125"/>
          </a:xfrm>
        </p:spPr>
        <p:txBody>
          <a:bodyPr/>
          <a:lstStyle/>
          <a:p>
            <a:r>
              <a:rPr lang="en-US" dirty="0" smtClean="0"/>
              <a:t>We will be happy to provide detailed information about any of the mentioned bullets-points</a:t>
            </a:r>
            <a:endParaRPr lang="en-US" dirty="0"/>
          </a:p>
        </p:txBody>
      </p:sp>
      <p:sp>
        <p:nvSpPr>
          <p:cNvPr id="9" name="Down Arrow Callout 8"/>
          <p:cNvSpPr/>
          <p:nvPr/>
        </p:nvSpPr>
        <p:spPr>
          <a:xfrm>
            <a:off x="754375" y="1901950"/>
            <a:ext cx="8246070" cy="1527050"/>
          </a:xfrm>
          <a:prstGeom prst="downArrowCallou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GB" dirty="0" smtClean="0"/>
              <a:t>We will spend </a:t>
            </a:r>
            <a:r>
              <a:rPr lang="en-GB" dirty="0" smtClean="0"/>
              <a:t>10</a:t>
            </a:r>
            <a:r>
              <a:rPr lang="en-GB" dirty="0" smtClean="0"/>
              <a:t> </a:t>
            </a:r>
            <a:r>
              <a:rPr lang="en-GB" dirty="0" smtClean="0"/>
              <a:t>days at your premises working along your Commercial Department and collecting data from all areas of your operation</a:t>
            </a:r>
            <a:endParaRPr lang="en-GB" dirty="0"/>
          </a:p>
        </p:txBody>
      </p:sp>
      <p:sp>
        <p:nvSpPr>
          <p:cNvPr id="10" name="Rectangle 9"/>
          <p:cNvSpPr/>
          <p:nvPr/>
        </p:nvSpPr>
        <p:spPr>
          <a:xfrm>
            <a:off x="754375" y="3581704"/>
            <a:ext cx="8246070" cy="229057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We will deliver a detailed proposal defining:</a:t>
            </a:r>
          </a:p>
          <a:p>
            <a:pPr marL="342900" indent="-342900">
              <a:buFont typeface="+mj-lt"/>
              <a:buAutoNum type="arabicPeriod"/>
            </a:pPr>
            <a:r>
              <a:rPr lang="en-GB" dirty="0" smtClean="0"/>
              <a:t>Which products/services are more effective in terms of revenue/market share increase for your operation</a:t>
            </a:r>
          </a:p>
          <a:p>
            <a:pPr marL="342900" indent="-342900">
              <a:buFont typeface="+mj-lt"/>
              <a:buAutoNum type="arabicPeriod"/>
            </a:pPr>
            <a:r>
              <a:rPr lang="en-GB" dirty="0" smtClean="0"/>
              <a:t>Business Plan for each suggested product/service, detailing costs (if any) and expected benefits (revenue and/or market share)</a:t>
            </a:r>
          </a:p>
          <a:p>
            <a:pPr marL="342900" indent="-342900">
              <a:buFont typeface="+mj-lt"/>
              <a:buAutoNum type="arabicPeriod"/>
            </a:pPr>
            <a:r>
              <a:rPr lang="en-GB" dirty="0" smtClean="0"/>
              <a:t>Time frame for eventual implementation</a:t>
            </a:r>
          </a:p>
          <a:p>
            <a:pPr marL="342900" indent="-342900">
              <a:buFont typeface="+mj-lt"/>
              <a:buAutoNum type="arabicPeriod"/>
            </a:pPr>
            <a:r>
              <a:rPr lang="en-GB" dirty="0" smtClean="0"/>
              <a:t>Terms &amp; Conditions for Project Management related to the product/service implementation</a:t>
            </a:r>
            <a:endParaRPr lang="en-GB" dirty="0"/>
          </a:p>
        </p:txBody>
      </p:sp>
    </p:spTree>
    <p:extLst>
      <p:ext uri="{BB962C8B-B14F-4D97-AF65-F5344CB8AC3E}">
        <p14:creationId xmlns:p14="http://schemas.microsoft.com/office/powerpoint/2010/main" val="33206199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Costs</a:t>
            </a:r>
            <a:endParaRPr lang="en-GB" dirty="0"/>
          </a:p>
        </p:txBody>
      </p:sp>
      <p:sp>
        <p:nvSpPr>
          <p:cNvPr id="4" name="Date Placeholder 3"/>
          <p:cNvSpPr>
            <a:spLocks noGrp="1"/>
          </p:cNvSpPr>
          <p:nvPr>
            <p:ph type="dt" sz="half" idx="10"/>
          </p:nvPr>
        </p:nvSpPr>
        <p:spPr/>
        <p:txBody>
          <a:bodyPr/>
          <a:lstStyle/>
          <a:p>
            <a:fld id="{15CD394A-60A8-4CDF-826A-6711036404BB}" type="datetime1">
              <a:rPr lang="en-GB" smtClean="0"/>
              <a:t>04/02/2016</a:t>
            </a:fld>
            <a:endParaRPr lang="en-US"/>
          </a:p>
        </p:txBody>
      </p:sp>
      <p:sp>
        <p:nvSpPr>
          <p:cNvPr id="5" name="Footer Placeholder 4"/>
          <p:cNvSpPr>
            <a:spLocks noGrp="1"/>
          </p:cNvSpPr>
          <p:nvPr>
            <p:ph type="ftr" sz="quarter" idx="11"/>
          </p:nvPr>
        </p:nvSpPr>
        <p:spPr/>
        <p:txBody>
          <a:bodyPr/>
          <a:lstStyle/>
          <a:p>
            <a:r>
              <a:rPr lang="en-US" smtClean="0"/>
              <a:t>We will be happy to provide detailed information about any of the mentioned bullets-points</a:t>
            </a:r>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8</a:t>
            </a:fld>
            <a:endParaRPr lang="en-US"/>
          </a:p>
        </p:txBody>
      </p:sp>
      <p:sp>
        <p:nvSpPr>
          <p:cNvPr id="7" name="Down Arrow Callout 6"/>
          <p:cNvSpPr/>
          <p:nvPr/>
        </p:nvSpPr>
        <p:spPr>
          <a:xfrm>
            <a:off x="907081" y="2283714"/>
            <a:ext cx="7779720" cy="1985165"/>
          </a:xfrm>
          <a:prstGeom prst="downArrowCallou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2400" dirty="0" smtClean="0"/>
              <a:t>Tickets + accommodation + internal transportation for one Senior Partner</a:t>
            </a:r>
            <a:endParaRPr lang="en-GB" sz="2400" dirty="0"/>
          </a:p>
        </p:txBody>
      </p:sp>
      <p:sp>
        <p:nvSpPr>
          <p:cNvPr id="9" name="Rectangle 8"/>
          <p:cNvSpPr/>
          <p:nvPr/>
        </p:nvSpPr>
        <p:spPr>
          <a:xfrm>
            <a:off x="907080" y="4497935"/>
            <a:ext cx="7779720" cy="76352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GB" sz="2400" dirty="0" smtClean="0"/>
              <a:t>Revenue share defined on case by case bases</a:t>
            </a:r>
            <a:endParaRPr lang="en-GB" sz="2400" dirty="0"/>
          </a:p>
        </p:txBody>
      </p:sp>
    </p:spTree>
    <p:extLst>
      <p:ext uri="{BB962C8B-B14F-4D97-AF65-F5344CB8AC3E}">
        <p14:creationId xmlns:p14="http://schemas.microsoft.com/office/powerpoint/2010/main" val="10004318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1425" y="680310"/>
            <a:ext cx="6566315" cy="610820"/>
          </a:xfrm>
        </p:spPr>
        <p:txBody>
          <a:bodyPr>
            <a:normAutofit fontScale="90000"/>
          </a:bodyPr>
          <a:lstStyle/>
          <a:p>
            <a:r>
              <a:rPr lang="en-US" dirty="0" smtClean="0"/>
              <a:t>Whom our team has supported</a:t>
            </a:r>
            <a:endParaRPr lang="en-GB" dirty="0"/>
          </a:p>
        </p:txBody>
      </p:sp>
      <p:pic>
        <p:nvPicPr>
          <p:cNvPr id="60" name="Picture 5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01865" y="2501999"/>
            <a:ext cx="1702595" cy="927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 name="Picture 6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74853" y="2512770"/>
            <a:ext cx="1839228"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 name="Picture 2" descr="image00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4682" y="2456046"/>
            <a:ext cx="1510550" cy="820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 name="Picture 6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072009" y="3363219"/>
            <a:ext cx="1667045" cy="526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 name="Picture 6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780887" y="5108755"/>
            <a:ext cx="1791113" cy="43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 name="Picture 65"/>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877913" y="5689417"/>
            <a:ext cx="1694087" cy="488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 name="Picture 67"/>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404272" y="3938178"/>
            <a:ext cx="1851224" cy="1139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 name="Picture 68"/>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065333" y="4454726"/>
            <a:ext cx="1499899" cy="613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 name="Picture 70"/>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026179" y="3969940"/>
            <a:ext cx="1539054" cy="387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 name="Picture 71"/>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4739054" y="3480062"/>
            <a:ext cx="1665406" cy="683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 name="Picture 72"/>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966281" y="4780708"/>
            <a:ext cx="1666736" cy="786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 name="Picture 5"/>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938181" y="5768663"/>
            <a:ext cx="1939732" cy="356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 name="Picture 9"/>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6406099" y="3045740"/>
            <a:ext cx="1863848"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 name="Picture 15"/>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6460563" y="5068014"/>
            <a:ext cx="1809384" cy="105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 name="Picture 19"/>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4668601" y="5332480"/>
            <a:ext cx="1791962" cy="845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 name="Picture 21"/>
          <p:cNvPicPr>
            <a:picLocks noChangeAspect="1"/>
          </p:cNvPicPr>
          <p:nvPr/>
        </p:nvPicPr>
        <p:blipFill>
          <a:blip r:embed="rId17">
            <a:extLst>
              <a:ext uri="{28A0092B-C50C-407E-A947-70E740481C1C}">
                <a14:useLocalDpi xmlns:a14="http://schemas.microsoft.com/office/drawing/2010/main" val="0"/>
              </a:ext>
            </a:extLst>
          </a:blip>
          <a:srcRect/>
          <a:stretch>
            <a:fillRect/>
          </a:stretch>
        </p:blipFill>
        <p:spPr bwMode="auto">
          <a:xfrm>
            <a:off x="4744919" y="4194476"/>
            <a:ext cx="1659541" cy="914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 name="Picture 78"/>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966282" y="2451454"/>
            <a:ext cx="1925963" cy="63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 name="Picture 79"/>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987854" y="3962710"/>
            <a:ext cx="1906029" cy="671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 name="Picture 80"/>
          <p:cNvPicPr>
            <a:picLocks noChangeAspect="1"/>
          </p:cNvPicPr>
          <p:nvPr/>
        </p:nvPicPr>
        <p:blipFill>
          <a:blip r:embed="rId20">
            <a:extLst>
              <a:ext uri="{28A0092B-C50C-407E-A947-70E740481C1C}">
                <a14:useLocalDpi xmlns:a14="http://schemas.microsoft.com/office/drawing/2010/main" val="0"/>
              </a:ext>
            </a:extLst>
          </a:blip>
          <a:srcRect/>
          <a:stretch>
            <a:fillRect/>
          </a:stretch>
        </p:blipFill>
        <p:spPr bwMode="auto">
          <a:xfrm>
            <a:off x="966281" y="3214980"/>
            <a:ext cx="1925963" cy="635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B82CCC60-E8CD-4174-8B1A-7DF615B22EEF}" type="slidenum">
              <a:rPr lang="en-US" smtClean="0"/>
              <a:pPr/>
              <a:t>9</a:t>
            </a:fld>
            <a:endParaRPr lang="en-US"/>
          </a:p>
        </p:txBody>
      </p:sp>
      <p:sp>
        <p:nvSpPr>
          <p:cNvPr id="4" name="Date Placeholder 3"/>
          <p:cNvSpPr>
            <a:spLocks noGrp="1"/>
          </p:cNvSpPr>
          <p:nvPr>
            <p:ph type="dt" sz="half" idx="10"/>
          </p:nvPr>
        </p:nvSpPr>
        <p:spPr/>
        <p:txBody>
          <a:bodyPr/>
          <a:lstStyle/>
          <a:p>
            <a:fld id="{335B2DB7-EE5C-4F58-8FC6-C24179026453}" type="datetime1">
              <a:rPr lang="en-GB" smtClean="0"/>
              <a:t>04/02/2016</a:t>
            </a:fld>
            <a:endParaRPr lang="en-US"/>
          </a:p>
        </p:txBody>
      </p:sp>
    </p:spTree>
    <p:extLst>
      <p:ext uri="{BB962C8B-B14F-4D97-AF65-F5344CB8AC3E}">
        <p14:creationId xmlns:p14="http://schemas.microsoft.com/office/powerpoint/2010/main" val="3588059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4602</TotalTime>
  <Words>1622</Words>
  <Application>Microsoft Office PowerPoint</Application>
  <PresentationFormat>On-screen Show (4:3)</PresentationFormat>
  <Paragraphs>286</Paragraphs>
  <Slides>16</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KievitOT-Italic</vt:lpstr>
      <vt:lpstr>Kievit-RegularItalic</vt:lpstr>
      <vt:lpstr>Miriam</vt:lpstr>
      <vt:lpstr>Symbol</vt:lpstr>
      <vt:lpstr>Times New Roman</vt:lpstr>
      <vt:lpstr>Wingdings</vt:lpstr>
      <vt:lpstr>Office Theme</vt:lpstr>
      <vt:lpstr>TKonsult Marketing Support Increasing Revenue and Market Share through an innovative  product/service portfolio</vt:lpstr>
      <vt:lpstr>Why TKonsult</vt:lpstr>
      <vt:lpstr>Concept, Value Proposition and Mission Statement </vt:lpstr>
      <vt:lpstr>Methodology</vt:lpstr>
      <vt:lpstr>Our Proposal</vt:lpstr>
      <vt:lpstr>Our Solutions – Your Portfolio</vt:lpstr>
      <vt:lpstr>Our proposal</vt:lpstr>
      <vt:lpstr>Costs</vt:lpstr>
      <vt:lpstr>Whom our team has supported</vt:lpstr>
      <vt:lpstr>Our Partners</vt:lpstr>
      <vt:lpstr>Where we Worked</vt:lpstr>
      <vt:lpstr>Case Study: Marketing Support for New Operator</vt:lpstr>
      <vt:lpstr>Case Study: Launch of New Operator</vt:lpstr>
      <vt:lpstr>Case Study: Loyalty &amp; Retention</vt:lpstr>
      <vt:lpstr>Case Study: Product Development</vt:lpstr>
      <vt:lpstr>Contacts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Alberto Garcia Prosperi</cp:lastModifiedBy>
  <cp:revision>209</cp:revision>
  <dcterms:created xsi:type="dcterms:W3CDTF">2013-08-21T19:17:07Z</dcterms:created>
  <dcterms:modified xsi:type="dcterms:W3CDTF">2016-02-04T12:36:04Z</dcterms:modified>
</cp:coreProperties>
</file>